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Arvo"/>
      <p:regular r:id="rId41"/>
      <p:bold r:id="rId42"/>
      <p:italic r:id="rId43"/>
      <p:boldItalic r:id="rId44"/>
    </p:embeddedFont>
    <p:embeddedFont>
      <p:font typeface="Roboto Condensed"/>
      <p:regular r:id="rId45"/>
      <p:bold r:id="rId46"/>
      <p:italic r:id="rId47"/>
      <p:boldItalic r:id="rId48"/>
    </p:embeddedFont>
    <p:embeddedFont>
      <p:font typeface="Roboto Condensed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font" Target="fonts/Arvo-bold.fntdata"/><Relationship Id="rId41" Type="http://schemas.openxmlformats.org/officeDocument/2006/relationships/font" Target="fonts/Arvo-regular.fntdata"/><Relationship Id="rId44" Type="http://schemas.openxmlformats.org/officeDocument/2006/relationships/font" Target="fonts/Arvo-boldItalic.fntdata"/><Relationship Id="rId43" Type="http://schemas.openxmlformats.org/officeDocument/2006/relationships/font" Target="fonts/Arvo-italic.fntdata"/><Relationship Id="rId46" Type="http://schemas.openxmlformats.org/officeDocument/2006/relationships/font" Target="fonts/RobotoCondensed-bold.fntdata"/><Relationship Id="rId45" Type="http://schemas.openxmlformats.org/officeDocument/2006/relationships/font" Target="fonts/RobotoCondense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Condensed-boldItalic.fntdata"/><Relationship Id="rId47" Type="http://schemas.openxmlformats.org/officeDocument/2006/relationships/font" Target="fonts/RobotoCondensed-italic.fntdata"/><Relationship Id="rId49" Type="http://schemas.openxmlformats.org/officeDocument/2006/relationships/font" Target="fonts/RobotoCondensedLigh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CondensedLight-italic.fntdata"/><Relationship Id="rId50" Type="http://schemas.openxmlformats.org/officeDocument/2006/relationships/font" Target="fonts/RobotoCondensedLight-bold.fntdata"/><Relationship Id="rId52" Type="http://schemas.openxmlformats.org/officeDocument/2006/relationships/font" Target="fonts/RobotoCondensedLigh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warm afternoon to all. I along with my group members am here to present our project work on the topic Learning Differential Equations for Stock Market Predictions.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785f4d37ad_5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85f4d37ad_5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our model </a:t>
            </a:r>
            <a:r>
              <a:rPr lang="en"/>
              <a:t>architecture. So our neural net comprises a 64 unit LSTM layer followed by a 25% dropout layer and then 4 fully connected dense layers implemented using tensorflow framework. The layers use ReLU activation. The model takes a 64 length sequence (past recent 64 days) as input and predicts the closing price of the day output.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785f4d37ad_5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85f4d37ad_5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are some parameters/hyperparameters. Already spoke about the train/test size. We used 32 as batch size for training and we trained for maximum 150 epochs and used early stopping. We used MSE loss function and Adam optimizer with default values as our optimization function.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036ec786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036ec78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plot for the mean square loss for each epoch as we process for more and more epochs. It tends to have a bit of noise which is due to the fact that loss is for batch gradient descent. But overall we have a decreasing trend which is desirable.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785f4d37ad_5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785f4d37ad_5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final prediction plot for the train and test set by our model. As we can see the train prediction here is totally overlapping. The test prediction is also pretty good except that slight deviation towards the end.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85f4d37ad_5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85f4d37ad_5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closer look to our test predictions. We had a MSE loss of 0.0886 for our test set which was pretty good. </a:t>
            </a:r>
            <a:endParaRPr/>
          </a:p>
          <a:p>
            <a:pPr indent="0" lvl="0" marL="0" rtl="0" algn="l">
              <a:spcBef>
                <a:spcPts val="0"/>
              </a:spcBef>
              <a:spcAft>
                <a:spcPts val="0"/>
              </a:spcAft>
              <a:buNone/>
            </a:pPr>
            <a:r>
              <a:rPr lang="en"/>
              <a:t>So next we will look into ODE/SDE models to see if we could improve upon this and i handover to vartika.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785f4d37ad_5_3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85f4d37ad_5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having a look at the LSTM model with an MSE loss of 0.0886</a:t>
            </a:r>
            <a:r>
              <a:rPr lang="en">
                <a:solidFill>
                  <a:schemeClr val="dk1"/>
                </a:solidFill>
              </a:rPr>
              <a:t>, to</a:t>
            </a:r>
            <a:r>
              <a:rPr lang="en">
                <a:solidFill>
                  <a:schemeClr val="dk1"/>
                </a:solidFill>
              </a:rPr>
              <a:t> improve the accuracy,</a:t>
            </a:r>
            <a:r>
              <a:rPr lang="en"/>
              <a:t> we worked on implementing 2 models of advanced ODE solving techniques namely Neural Ode and Neural SDe. I will be elaborating on the Neural ODE implementation.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b056101fc6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b056101fc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we did not find any paper focussing on using Neural ODE for stock prediction, our first challenge was whether ODE can be implemented for a time series data like stock prices. So, we hypothesized a situation in which if the conditions of the market today were exactly replicated 10 years earlier and the next day’s market behaviour is seen. Then, will it be identical to tomorrow’s behaviour? Since we can expect them to perform similar on that day as it will perform tomorrow based on it’s past values, we concluded that the stock prices are time invariant and hence, time cannot be used a parameter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e83b312fc_0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e83b312f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2 main reasons for using advanced ODE solvers are that they perform multiple evaluations of the functions for each step of ODE and hence increase the accuracy. The second reason is the adaptive step sizes. As you can see in the picture on the right, a regular neural network is evaluated at fixed intervals of time and at fixed intervals of layer depth and do not take into account the complexity of the dynamics of the model. Whereas an ODE network adapts to the model and evaluates according to the previous outputs of the model at previous layers.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e83b312fc_0_3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e83b312fc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general benefits of ODE networks are that they are more memory efficient and they have a continuous nature so </a:t>
            </a:r>
            <a:r>
              <a:rPr lang="en">
                <a:solidFill>
                  <a:schemeClr val="dk1"/>
                </a:solidFill>
              </a:rPr>
              <a:t>u</a:t>
            </a:r>
            <a:r>
              <a:rPr lang="en">
                <a:solidFill>
                  <a:schemeClr val="dk1"/>
                </a:solidFill>
              </a:rPr>
              <a:t>sing ODEs as a generative model allows us to make predictions for arbitrary time points t1...tM on a continuous timeline. </a:t>
            </a:r>
            <a:endParaRPr>
              <a:solidFill>
                <a:schemeClr val="dk1"/>
              </a:solidFill>
            </a:endParaRPr>
          </a:p>
          <a:p>
            <a:pPr indent="0" lvl="0" marL="0" rtl="0" algn="l">
              <a:spcBef>
                <a:spcPts val="0"/>
              </a:spcBef>
              <a:spcAft>
                <a:spcPts val="0"/>
              </a:spcAft>
              <a:buNone/>
            </a:pPr>
            <a:r>
              <a:rPr lang="en"/>
              <a:t>Their tolerance level can be adjusted and is a tradeoff between performance and speed.</a:t>
            </a:r>
            <a:r>
              <a:rPr lang="en" sz="700"/>
              <a:t> </a:t>
            </a:r>
            <a:r>
              <a:rPr lang="en" sz="1150">
                <a:solidFill>
                  <a:srgbClr val="333333"/>
                </a:solidFill>
                <a:highlight>
                  <a:schemeClr val="lt1"/>
                </a:highlight>
                <a:latin typeface="Roboto Condensed"/>
                <a:ea typeface="Roboto Condensed"/>
                <a:cs typeface="Roboto Condensed"/>
                <a:sym typeface="Roboto Condensed"/>
              </a:rPr>
              <a:t>For example, ODE-nets can be trained with very low tolerance values which can be later relaxed at test time for faster inference.</a:t>
            </a:r>
            <a:endParaRPr sz="1150">
              <a:solidFill>
                <a:srgbClr val="333333"/>
              </a:solidFill>
              <a:highlight>
                <a:schemeClr val="lt1"/>
              </a:highlight>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e83b312fc_0_2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e83b312f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general structure of a Latent ODE model that is described in the paper mentioned that we used as a reference.</a:t>
            </a:r>
            <a:endParaRPr/>
          </a:p>
          <a:p>
            <a:pPr indent="0" lvl="0" marL="0" rtl="0" algn="l">
              <a:spcBef>
                <a:spcPts val="0"/>
              </a:spcBef>
              <a:spcAft>
                <a:spcPts val="0"/>
              </a:spcAft>
              <a:buNone/>
            </a:pPr>
            <a:r>
              <a:rPr lang="en"/>
              <a:t>This </a:t>
            </a:r>
            <a:r>
              <a:rPr lang="en"/>
              <a:t>model represents each time series by a latent trajectory. Each trajectory is determined from a local initial state, zt0. Given observation times t0, t1, . . . , tN and an initial state zt0 , an ODE solver produces zt1 , . . . , ztN , which describe the latent state at each observation. </a:t>
            </a:r>
            <a:r>
              <a:rPr lang="en"/>
              <a:t>Function f is a time-invariant function that takes the value z at the current time step and outputs the gradient: ∂z(t)/∂t. The function is parameterized using a neural net.</a:t>
            </a:r>
            <a:endParaRPr/>
          </a:p>
          <a:p>
            <a:pPr indent="0" lvl="0" marL="0" rtl="0" algn="l">
              <a:spcBef>
                <a:spcPts val="0"/>
              </a:spcBef>
              <a:spcAft>
                <a:spcPts val="0"/>
              </a:spcAft>
              <a:buNone/>
            </a:pPr>
            <a:r>
              <a:rPr lang="en"/>
              <a:t>The </a:t>
            </a:r>
            <a:r>
              <a:rPr lang="en"/>
              <a:t>recognition net uses an RNN, which consumes the data sequentially backwards in time. </a:t>
            </a:r>
            <a:r>
              <a:rPr lang="en"/>
              <a:t>Then the ODE solver uses the latent states z, the time invariant function f and the observation times to predict the future stock prices.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contact info for the team members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1036ec786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1036ec78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the shown model taking into reference the model discussed in the previous slide. We have used the TorchDYn module to solve ODEs with a dopri8 solver and an absolute tolerance of 1.4e-5. We used dopri8 solver because it works better in terms of speed and accuracy compared to other solvers of lower orders.</a:t>
            </a:r>
            <a:endParaRPr/>
          </a:p>
          <a:p>
            <a:pPr indent="0" lvl="0" marL="0" rtl="0" algn="l">
              <a:spcBef>
                <a:spcPts val="0"/>
              </a:spcBef>
              <a:spcAft>
                <a:spcPts val="0"/>
              </a:spcAft>
              <a:buNone/>
            </a:pPr>
            <a:r>
              <a:rPr lang="en"/>
              <a:t>The Neural ODE is a 2-D solver with 4 dense layers.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e83b312fc_0_1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e83b312f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of the parameters and hyperparameters that we used in the model. The size of the input training data is 1099 which is approximately 80% of the total dataset. We used the sequence length of 22 and MSE loss function with a learning rate of 0.001 and an L2 regularizer of 0.1 . We trained the model using Adam optimizer with 600 epochs.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e83b312fc_0_3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e83b312fc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plot shows how well the the model fits on the training data for 600 epochs. The blue graph depicts the predicted loss that closely resembles the orange graph of the true closing values of the stock price.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e83b312fc_0_3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ae83b312f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the plot for the mean square loss of the training and test data for each epoch. Note that the plot shows a smooth decreasing trend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e83b312fc_0_30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e83b312fc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our final plot that shows the predicted values of the test dataset in blue colour. It aligns with the actual values considerably well and note that the slight deviation that we observed in the LSTM model does not exist in Neural ODE. Also, note the reduced MSE loss of 0.07701.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ae83b312fc_0_2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ae83b312f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observations of the model. Neural ODE performed marginally better than LSTM but the training process is very slow. Hence time can be considered as a tradeoff for better accuracy in this case. Also, we realized that the model can overfit easily if not regularized adequately. Furthermore, If we want low tolerance then there is a risk of instability. Now I would like to handover to Aditya.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785f4d37ad_5_3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785f4d37ad_5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and goodafternoon. </a:t>
            </a:r>
            <a:br>
              <a:rPr lang="en"/>
            </a:br>
            <a:r>
              <a:rPr lang="en"/>
              <a:t>After learning the success of Neural ODE, we were further motivated to try out neural SDE proposed in July 2020 for predicting stock prices.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ae83b312fc_0_2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ae83b312f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question would be why would we want to use SDE over ODE. Here are some points that were suggested in the paper mentioned at the bottom.</a:t>
            </a:r>
            <a:endParaRPr/>
          </a:p>
          <a:p>
            <a:pPr indent="0" lvl="0" marL="0" rtl="0" algn="l">
              <a:spcBef>
                <a:spcPts val="0"/>
              </a:spcBef>
              <a:spcAft>
                <a:spcPts val="0"/>
              </a:spcAft>
              <a:buNone/>
            </a:pPr>
            <a:r>
              <a:rPr lang="en"/>
              <a:t>1) Stablizes ODE by injecting stochastic noise and doesnt let it overfit as well.</a:t>
            </a:r>
            <a:endParaRPr/>
          </a:p>
          <a:p>
            <a:pPr indent="0" lvl="0" marL="0" rtl="0" algn="l">
              <a:spcBef>
                <a:spcPts val="0"/>
              </a:spcBef>
              <a:spcAft>
                <a:spcPts val="0"/>
              </a:spcAft>
              <a:buNone/>
            </a:pPr>
            <a:r>
              <a:rPr lang="en"/>
              <a:t>2) Robust to adversarial input perturbation.</a:t>
            </a:r>
            <a:endParaRPr/>
          </a:p>
          <a:p>
            <a:pPr indent="0" lvl="0" marL="0" rtl="0" algn="l">
              <a:spcBef>
                <a:spcPts val="0"/>
              </a:spcBef>
              <a:spcAft>
                <a:spcPts val="0"/>
              </a:spcAft>
              <a:buNone/>
            </a:pPr>
            <a:r>
              <a:rPr lang="en"/>
              <a:t>3) SDE have been very popular in the finance world and we know for with good confidence  it works for long term prediction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a857384c3f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a857384c3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83b312fc_0_1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83b312f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So we know that stock price prediction has always gained high significance in the financial world  due to the large profits margins it provides the investors. But stock trends are as random and chaotic as they can be and modelling them is a big task even with so much advancement in ML. So in our project we took this task.</a:t>
            </a:r>
            <a:endParaRPr/>
          </a:p>
          <a:p>
            <a:pPr indent="-317500" lvl="0" marL="457200" rtl="0" algn="l">
              <a:spcBef>
                <a:spcPts val="0"/>
              </a:spcBef>
              <a:spcAft>
                <a:spcPts val="0"/>
              </a:spcAft>
              <a:buSzPts val="1400"/>
              <a:buChar char="-"/>
            </a:pPr>
            <a:r>
              <a:rPr lang="en"/>
              <a:t>So we firstly devised an LSTM based Recurrent neural network for the task since it has been widely popular for such data. Next, we dug deeper into much newer research fields in Machine Learning and we developed Neural ODE and SDE based models. </a:t>
            </a:r>
            <a:endParaRPr/>
          </a:p>
          <a:p>
            <a:pPr indent="-317500" lvl="0" marL="457200" rtl="0" algn="l">
              <a:spcBef>
                <a:spcPts val="0"/>
              </a:spcBef>
              <a:spcAft>
                <a:spcPts val="0"/>
              </a:spcAft>
              <a:buSzPts val="1400"/>
              <a:buChar char="-"/>
            </a:pPr>
            <a:r>
              <a:rPr lang="en"/>
              <a:t>So lets find out how they all went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b056101fc6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b056101fc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note: Converges much quickly compared to Neural ODE</a:t>
            </a:r>
            <a:endParaRPr/>
          </a:p>
          <a:p>
            <a:pPr indent="0" lvl="0" marL="0" rtl="0" algn="l">
              <a:spcBef>
                <a:spcPts val="0"/>
              </a:spcBef>
              <a:spcAft>
                <a:spcPts val="0"/>
              </a:spcAft>
              <a:buNone/>
            </a:pPr>
            <a:r>
              <a:rPr lang="en"/>
              <a:t>X axis is in continuous scale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b056101fc6_0_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b056101fc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ae83b312fc_0_3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ae83b312fc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of presence of randomess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ae83b312fc_0_3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ae83b312f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converges very quickly</a:t>
            </a:r>
            <a:endParaRPr/>
          </a:p>
          <a:p>
            <a:pPr indent="0" lvl="0" marL="0" rtl="0" algn="l">
              <a:spcBef>
                <a:spcPts val="0"/>
              </a:spcBef>
              <a:spcAft>
                <a:spcPts val="0"/>
              </a:spcAft>
              <a:buNone/>
            </a:pPr>
            <a:r>
              <a:rPr lang="en"/>
              <a:t>MSE loss about half of LSTM</a:t>
            </a:r>
            <a:endParaRPr/>
          </a:p>
          <a:p>
            <a:pPr indent="0" lvl="0" marL="0" rtl="0" algn="l">
              <a:spcBef>
                <a:spcPts val="0"/>
              </a:spcBef>
              <a:spcAft>
                <a:spcPts val="0"/>
              </a:spcAft>
              <a:buNone/>
            </a:pPr>
            <a:r>
              <a:rPr lang="en"/>
              <a:t>MSE loss lesser than Neural ODE by 0.02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ae83b312fc_0_2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ae83b312fc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1036ec786_0_1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1036ec78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couldn’t find any published modelled</a:t>
            </a:r>
            <a:endParaRPr/>
          </a:p>
          <a:p>
            <a:pPr indent="0" lvl="0" marL="0" rtl="0" algn="l">
              <a:spcBef>
                <a:spcPts val="0"/>
              </a:spcBef>
              <a:spcAft>
                <a:spcPts val="0"/>
              </a:spcAft>
              <a:buNone/>
            </a:pPr>
            <a:r>
              <a:rPr lang="en"/>
              <a:t>ODE and SDE for google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785f4d37ad_5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85f4d37ad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dataset we took was the Stock Price dataset of Reliance Industries for almost 5 years since january 2015 to August 2020. Our original datset consisted of 15 columns as shown here on the left. The columns of our interest that we used for our predictions in each of the three models which were - Date, Opening Price, Closing Price, Highest Price of that day and Lowest price of that day. Each row of the dataset represented values corresponding to these columns for each day. The eventual goal was to predict the closing price of the stock for each day using this information to train our model.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785f4d37ad_5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85f4d37ad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a pictorial representation of our dataset where on x - axis we have the days and on vrtical axis we have the closing stock price for each day. We split the data in a 80 - 20 ratio with 80% training dataset.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0ed854149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0ed85414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stock prediction, we usually use windows of data as input. Well the intuition is that past few months or even weeks or in other words recent events hold a higher significance in time related predictions. And so it is a common practice in time related predictions to take a sequence of past few events to be fed as input to the model.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firstly, we will go through the LSTM model. We used this over regular RNN due to the short term memory problems in general RNN.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b1036ec786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b1036ec78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2929"/>
                </a:solidFill>
                <a:highlight>
                  <a:srgbClr val="FFFFFF"/>
                </a:highlight>
              </a:rPr>
              <a:t>So the core concept of LSTM’s lies in the cell state and it’s various gates. The cell state act as a transport highway that transfers relative information down the sequence chain. It basically acts as the “memory” of the network. So even information from the earlier time steps can make it’s way to later time steps, reducing the effects of short-term memory. The information gets added or removed to the cell state via gates which can learn what information is relevant to keep or forget during training. </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So we have a forget gate which decides which information should be kept or not. Next we have an input gate which updates the cell state based on previous hidden state and current input. Then we update the cell state using the output information of  the forget gate and the input gate. Next we have the output gate which decides what the next hidden state should be. </a:t>
            </a:r>
            <a:endParaRPr>
              <a:solidFill>
                <a:srgbClr val="292929"/>
              </a:solidFill>
              <a:highlight>
                <a:srgbClr val="FFFFFF"/>
              </a:highlight>
            </a:endParaRPr>
          </a:p>
          <a:p>
            <a:pPr indent="0" lvl="0" marL="0" rtl="0" algn="l">
              <a:spcBef>
                <a:spcPts val="0"/>
              </a:spcBef>
              <a:spcAft>
                <a:spcPts val="0"/>
              </a:spcAft>
              <a:buNone/>
            </a:pPr>
            <a:r>
              <a:rPr lang="en">
                <a:solidFill>
                  <a:srgbClr val="292929"/>
                </a:solidFill>
                <a:highlight>
                  <a:srgbClr val="FFFFFF"/>
                </a:highlight>
              </a:rPr>
              <a:t>Here x_t denotes the input vector to the LSTM unit, W, U and b are the weight matrices and the bias vectors we need to learn during training. The gates here ue sigmoid activation functions. Here we have 4 activation vectors of the gates which include forget gate, input </a:t>
            </a:r>
            <a:r>
              <a:rPr lang="en">
                <a:solidFill>
                  <a:srgbClr val="292929"/>
                </a:solidFill>
                <a:highlight>
                  <a:srgbClr val="FFFFFF"/>
                </a:highlight>
              </a:rPr>
              <a:t>gate, output gate, cell input activation vector, cell state vector and then hidden state vector or the output of LSTM cell.</a:t>
            </a:r>
            <a:endParaRPr>
              <a:solidFill>
                <a:srgbClr val="292929"/>
              </a:solidFill>
              <a:highlight>
                <a:srgbClr val="FFFFFF"/>
              </a:highlight>
            </a:endParaRPr>
          </a:p>
          <a:p>
            <a:pPr indent="0" lvl="0" marL="0" rtl="0" algn="l">
              <a:spcBef>
                <a:spcPts val="0"/>
              </a:spcBef>
              <a:spcAft>
                <a:spcPts val="0"/>
              </a:spcAft>
              <a:buNone/>
            </a:pPr>
            <a:r>
              <a:t/>
            </a:r>
            <a:endParaRPr>
              <a:solidFill>
                <a:srgbClr val="292929"/>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85f4d37ad_5_1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85f4d37ad_5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Firstly we process the dataset as per requirements. We split the dataset in 80 to 20 ratio. Then we had a sequence window of length 64 as inputs and we normalized the data using standard scaler which normalized using the mean and std deviation as x - mu / sigma.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4" name="Google Shape;14;p2"/>
          <p:cNvGrpSpPr/>
          <p:nvPr/>
        </p:nvGrpSpPr>
        <p:grpSpPr>
          <a:xfrm flipH="1" rot="10800000">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 name="Google Shape;22;p2"/>
          <p:cNvSpPr txBox="1"/>
          <p:nvPr>
            <p:ph type="ctrTitle"/>
          </p:nvPr>
        </p:nvSpPr>
        <p:spPr>
          <a:xfrm>
            <a:off x="685800" y="1090750"/>
            <a:ext cx="5367900" cy="2961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3"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8" name="Google Shape;28;p3"/>
          <p:cNvGrpSpPr/>
          <p:nvPr/>
        </p:nvGrpSpPr>
        <p:grpSpPr>
          <a:xfrm flipH="1" rot="10800000">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 name="Google Shape;39;p3"/>
          <p:cNvSpPr txBox="1"/>
          <p:nvPr>
            <p:ph type="ctrTitle"/>
          </p:nvPr>
        </p:nvSpPr>
        <p:spPr>
          <a:xfrm>
            <a:off x="463525" y="2871148"/>
            <a:ext cx="40944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 name="Google Shape;40;p3"/>
          <p:cNvSpPr txBox="1"/>
          <p:nvPr>
            <p:ph idx="1" type="subTitle"/>
          </p:nvPr>
        </p:nvSpPr>
        <p:spPr>
          <a:xfrm>
            <a:off x="463525" y="3975449"/>
            <a:ext cx="4094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p:txBody>
      </p:sp>
      <p:sp>
        <p:nvSpPr>
          <p:cNvPr id="41" name="Google Shape;41;p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2"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 name="Google Shape;51;p4"/>
          <p:cNvSpPr/>
          <p:nvPr/>
        </p:nvSpPr>
        <p:spPr>
          <a:xfrm>
            <a:off x="7544483" y="657775"/>
            <a:ext cx="1299300" cy="4329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rot="10800000">
              <a:off x="3517898" y="-7088"/>
              <a:ext cx="5143500" cy="5143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55" name="Google Shape;55;p4"/>
          <p:cNvGrpSpPr/>
          <p:nvPr/>
        </p:nvGrpSpPr>
        <p:grpSpPr>
          <a:xfrm flipH="1" rot="10800000">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58" name="Google Shape;58;p4"/>
          <p:cNvSpPr txBox="1"/>
          <p:nvPr>
            <p:ph idx="1" type="body"/>
          </p:nvPr>
        </p:nvSpPr>
        <p:spPr>
          <a:xfrm>
            <a:off x="829775" y="1202000"/>
            <a:ext cx="5090700" cy="2745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480"/>
              </a:spcBef>
              <a:spcAft>
                <a:spcPts val="0"/>
              </a:spcAft>
              <a:buClr>
                <a:srgbClr val="FFFFFF"/>
              </a:buClr>
              <a:buSzPts val="3000"/>
              <a:buChar char="▻"/>
              <a:defRPr i="1" sz="3000">
                <a:solidFill>
                  <a:srgbClr val="FFFFFF"/>
                </a:solidFill>
              </a:defRPr>
            </a:lvl2pPr>
            <a:lvl3pPr indent="-419100" lvl="2" marL="1371600" rtl="0">
              <a:spcBef>
                <a:spcPts val="480"/>
              </a:spcBef>
              <a:spcAft>
                <a:spcPts val="0"/>
              </a:spcAft>
              <a:buClr>
                <a:srgbClr val="FFFFFF"/>
              </a:buClr>
              <a:buSzPts val="3000"/>
              <a:buChar char="▻"/>
              <a:defRPr i="1" sz="3000">
                <a:solidFill>
                  <a:srgbClr val="FFFFFF"/>
                </a:solidFill>
              </a:defRPr>
            </a:lvl3pPr>
            <a:lvl4pPr indent="-419100" lvl="3" marL="1828800" rtl="0">
              <a:spcBef>
                <a:spcPts val="360"/>
              </a:spcBef>
              <a:spcAft>
                <a:spcPts val="0"/>
              </a:spcAft>
              <a:buClr>
                <a:srgbClr val="FFFFFF"/>
              </a:buClr>
              <a:buSzPts val="3000"/>
              <a:buChar char="▻"/>
              <a:defRPr i="1" sz="3000">
                <a:solidFill>
                  <a:srgbClr val="FFFFFF"/>
                </a:solidFill>
              </a:defRPr>
            </a:lvl4pPr>
            <a:lvl5pPr indent="-419100" lvl="4" marL="2286000" rtl="0">
              <a:spcBef>
                <a:spcPts val="360"/>
              </a:spcBef>
              <a:spcAft>
                <a:spcPts val="0"/>
              </a:spcAft>
              <a:buClr>
                <a:srgbClr val="FFFFFF"/>
              </a:buClr>
              <a:buSzPts val="3000"/>
              <a:buChar char="▻"/>
              <a:defRPr i="1" sz="3000">
                <a:solidFill>
                  <a:srgbClr val="FFFFFF"/>
                </a:solidFill>
              </a:defRPr>
            </a:lvl5pPr>
            <a:lvl6pPr indent="-419100" lvl="5" marL="2743200" rtl="0">
              <a:spcBef>
                <a:spcPts val="360"/>
              </a:spcBef>
              <a:spcAft>
                <a:spcPts val="0"/>
              </a:spcAft>
              <a:buClr>
                <a:srgbClr val="FFFFFF"/>
              </a:buClr>
              <a:buSzPts val="3000"/>
              <a:buChar char="▻"/>
              <a:defRPr i="1" sz="3000">
                <a:solidFill>
                  <a:srgbClr val="FFFFFF"/>
                </a:solidFill>
              </a:defRPr>
            </a:lvl6pPr>
            <a:lvl7pPr indent="-419100" lvl="6" marL="3200400" rtl="0">
              <a:spcBef>
                <a:spcPts val="360"/>
              </a:spcBef>
              <a:spcAft>
                <a:spcPts val="0"/>
              </a:spcAft>
              <a:buClr>
                <a:srgbClr val="FFFFFF"/>
              </a:buClr>
              <a:buSzPts val="3000"/>
              <a:buChar char="▻"/>
              <a:defRPr i="1" sz="3000">
                <a:solidFill>
                  <a:srgbClr val="FFFFFF"/>
                </a:solidFill>
              </a:defRPr>
            </a:lvl7pPr>
            <a:lvl8pPr indent="-419100" lvl="7" marL="3657600" rtl="0">
              <a:spcBef>
                <a:spcPts val="360"/>
              </a:spcBef>
              <a:spcAft>
                <a:spcPts val="0"/>
              </a:spcAft>
              <a:buClr>
                <a:srgbClr val="FFFFFF"/>
              </a:buClr>
              <a:buSzPts val="3000"/>
              <a:buChar char="▻"/>
              <a:defRPr i="1" sz="3000">
                <a:solidFill>
                  <a:srgbClr val="FFFFFF"/>
                </a:solidFill>
              </a:defRPr>
            </a:lvl8pPr>
            <a:lvl9pPr indent="-419100" lvl="8" marL="4114800">
              <a:spcBef>
                <a:spcPts val="360"/>
              </a:spcBef>
              <a:spcAft>
                <a:spcPts val="0"/>
              </a:spcAft>
              <a:buClr>
                <a:srgbClr val="FFFFFF"/>
              </a:buClr>
              <a:buSzPts val="3000"/>
              <a:buChar char="▻"/>
              <a:defRPr i="1" sz="3000">
                <a:solidFill>
                  <a:srgbClr val="FFFFFF"/>
                </a:solidFill>
              </a:defRPr>
            </a:lvl9pPr>
          </a:lstStyle>
          <a:p/>
        </p:txBody>
      </p:sp>
      <p:sp>
        <p:nvSpPr>
          <p:cNvPr id="59" name="Google Shape;59;p4"/>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chemeClr val="accent5"/>
                </a:solidFill>
              </a:rPr>
              <a:t>“</a:t>
            </a:r>
            <a:endParaRPr b="1" sz="7200">
              <a:solidFill>
                <a:schemeClr val="accent5"/>
              </a:solidFill>
            </a:endParaRPr>
          </a:p>
        </p:txBody>
      </p:sp>
      <p:sp>
        <p:nvSpPr>
          <p:cNvPr id="60" name="Google Shape;60;p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72" name="Google Shape;72;p5"/>
            <p:cNvGrpSpPr/>
            <p:nvPr/>
          </p:nvGrpSpPr>
          <p:grpSpPr>
            <a:xfrm flipH="1" rot="10800000">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75" name="Google Shape;75;p5"/>
            <p:cNvGrpSpPr/>
            <p:nvPr/>
          </p:nvGrpSpPr>
          <p:grpSpPr>
            <a:xfrm flipH="1" rot="10800000">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sp>
        <p:nvSpPr>
          <p:cNvPr id="78" name="Google Shape;78;p5"/>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9" name="Google Shape;79;p5"/>
          <p:cNvSpPr txBox="1"/>
          <p:nvPr>
            <p:ph idx="1" type="body"/>
          </p:nvPr>
        </p:nvSpPr>
        <p:spPr>
          <a:xfrm>
            <a:off x="814275" y="1327350"/>
            <a:ext cx="6132600" cy="3145500"/>
          </a:xfrm>
          <a:prstGeom prst="rect">
            <a:avLst/>
          </a:prstGeom>
        </p:spPr>
        <p:txBody>
          <a:bodyPr anchorCtr="0" anchor="ctr"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1000"/>
              </a:spcBef>
              <a:spcAft>
                <a:spcPts val="0"/>
              </a:spcAft>
              <a:buSzPts val="2400"/>
              <a:buChar char="▻"/>
              <a:defRPr/>
            </a:lvl2pPr>
            <a:lvl3pPr indent="-381000" lvl="2" marL="1371600">
              <a:spcBef>
                <a:spcPts val="1000"/>
              </a:spcBef>
              <a:spcAft>
                <a:spcPts val="0"/>
              </a:spcAft>
              <a:buSzPts val="2400"/>
              <a:buChar char="▻"/>
              <a:defRPr/>
            </a:lvl3pPr>
            <a:lvl4pPr indent="-381000" lvl="3" marL="1828800">
              <a:spcBef>
                <a:spcPts val="1000"/>
              </a:spcBef>
              <a:spcAft>
                <a:spcPts val="0"/>
              </a:spcAft>
              <a:buSzPts val="2400"/>
              <a:buChar char="▻"/>
              <a:defRPr/>
            </a:lvl4pPr>
            <a:lvl5pPr indent="-381000" lvl="4" marL="2286000">
              <a:spcBef>
                <a:spcPts val="1000"/>
              </a:spcBef>
              <a:spcAft>
                <a:spcPts val="0"/>
              </a:spcAft>
              <a:buSzPts val="2400"/>
              <a:buChar char="▻"/>
              <a:defRPr/>
            </a:lvl5pPr>
            <a:lvl6pPr indent="-381000" lvl="5" marL="2743200">
              <a:spcBef>
                <a:spcPts val="1000"/>
              </a:spcBef>
              <a:spcAft>
                <a:spcPts val="0"/>
              </a:spcAft>
              <a:buSzPts val="2400"/>
              <a:buChar char="▻"/>
              <a:defRPr/>
            </a:lvl6pPr>
            <a:lvl7pPr indent="-381000" lvl="6" marL="3200400">
              <a:spcBef>
                <a:spcPts val="1000"/>
              </a:spcBef>
              <a:spcAft>
                <a:spcPts val="0"/>
              </a:spcAft>
              <a:buSzPts val="2400"/>
              <a:buChar char="▻"/>
              <a:defRPr/>
            </a:lvl7pPr>
            <a:lvl8pPr indent="-381000" lvl="7" marL="3657600">
              <a:spcBef>
                <a:spcPts val="1000"/>
              </a:spcBef>
              <a:spcAft>
                <a:spcPts val="0"/>
              </a:spcAft>
              <a:buSzPts val="2400"/>
              <a:buChar char="▻"/>
              <a:defRPr/>
            </a:lvl8pPr>
            <a:lvl9pPr indent="-381000" lvl="8" marL="4114800">
              <a:spcBef>
                <a:spcPts val="1000"/>
              </a:spcBef>
              <a:spcAft>
                <a:spcPts val="1000"/>
              </a:spcAft>
              <a:buSzPts val="2400"/>
              <a:buChar char="▻"/>
              <a:defRPr/>
            </a:lvl9pPr>
          </a:lstStyle>
          <a:p/>
        </p:txBody>
      </p:sp>
      <p:sp>
        <p:nvSpPr>
          <p:cNvPr id="80" name="Google Shape;80;p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84" name="Google Shape;84;p6"/>
            <p:cNvGrpSpPr/>
            <p:nvPr/>
          </p:nvGrpSpPr>
          <p:grpSpPr>
            <a:xfrm flipH="1" rot="10800000">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87" name="Google Shape;87;p6"/>
            <p:cNvGrpSpPr/>
            <p:nvPr/>
          </p:nvGrpSpPr>
          <p:grpSpPr>
            <a:xfrm flipH="1" rot="10800000">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 name="Google Shape;98;p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9" name="Google Shape;99;p6"/>
          <p:cNvSpPr txBox="1"/>
          <p:nvPr>
            <p:ph idx="1" type="body"/>
          </p:nvPr>
        </p:nvSpPr>
        <p:spPr>
          <a:xfrm>
            <a:off x="814275" y="1537988"/>
            <a:ext cx="3378300" cy="2724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0" name="Google Shape;100;p6"/>
          <p:cNvSpPr txBox="1"/>
          <p:nvPr>
            <p:ph idx="2" type="body"/>
          </p:nvPr>
        </p:nvSpPr>
        <p:spPr>
          <a:xfrm>
            <a:off x="4396123" y="1537988"/>
            <a:ext cx="3378300" cy="2724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1" name="Google Shape;101;p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2"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05" name="Google Shape;105;p7"/>
            <p:cNvGrpSpPr/>
            <p:nvPr/>
          </p:nvGrpSpPr>
          <p:grpSpPr>
            <a:xfrm flipH="1" rot="10800000">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08" name="Google Shape;108;p7"/>
            <p:cNvGrpSpPr/>
            <p:nvPr/>
          </p:nvGrpSpPr>
          <p:grpSpPr>
            <a:xfrm flipH="1" rot="10800000">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 name="Google Shape;119;p7"/>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7"/>
          <p:cNvSpPr txBox="1"/>
          <p:nvPr>
            <p:ph idx="1" type="body"/>
          </p:nvPr>
        </p:nvSpPr>
        <p:spPr>
          <a:xfrm>
            <a:off x="8704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1" name="Google Shape;121;p7"/>
          <p:cNvSpPr txBox="1"/>
          <p:nvPr>
            <p:ph idx="2" type="body"/>
          </p:nvPr>
        </p:nvSpPr>
        <p:spPr>
          <a:xfrm>
            <a:off x="3233637"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2" name="Google Shape;122;p7"/>
          <p:cNvSpPr txBox="1"/>
          <p:nvPr>
            <p:ph idx="3" type="body"/>
          </p:nvPr>
        </p:nvSpPr>
        <p:spPr>
          <a:xfrm>
            <a:off x="55406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3" name="Google Shape;123;p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27" name="Google Shape;127;p8"/>
            <p:cNvGrpSpPr/>
            <p:nvPr/>
          </p:nvGrpSpPr>
          <p:grpSpPr>
            <a:xfrm flipH="1" rot="10800000">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30" name="Google Shape;130;p8"/>
            <p:cNvGrpSpPr/>
            <p:nvPr/>
          </p:nvGrpSpPr>
          <p:grpSpPr>
            <a:xfrm flipH="1" rot="10800000">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2" name="Google Shape;142;p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2" name="Google Shape;152;p9"/>
          <p:cNvSpPr txBox="1"/>
          <p:nvPr>
            <p:ph idx="1" type="body"/>
          </p:nvPr>
        </p:nvSpPr>
        <p:spPr>
          <a:xfrm>
            <a:off x="2682800" y="4636500"/>
            <a:ext cx="6004200" cy="315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300"/>
              <a:buNone/>
              <a:defRPr sz="1300"/>
            </a:lvl1pPr>
          </a:lstStyle>
          <a:p/>
        </p:txBody>
      </p:sp>
      <p:sp>
        <p:nvSpPr>
          <p:cNvPr id="153" name="Google Shape;153;p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fmla="val 32425"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fmla="val 32425"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9" name="Google Shape;179;p1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b="1" sz="2000">
                <a:solidFill>
                  <a:schemeClr val="lt1"/>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indent="-381000" lvl="1" marL="9144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indent="-381000" lvl="2" marL="13716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indent="-381000" lvl="3" marL="18288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indent="-381000" lvl="4" marL="2286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indent="-381000" lvl="5" marL="27432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indent="-381000" lvl="6" marL="32004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indent="-381000" lvl="7" marL="36576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indent="-381000" lvl="8" marL="41148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lvl="0" algn="r">
              <a:buNone/>
              <a:defRPr b="1" sz="1200">
                <a:solidFill>
                  <a:schemeClr val="lt1"/>
                </a:solidFill>
                <a:latin typeface="Roboto Condensed"/>
                <a:ea typeface="Roboto Condensed"/>
                <a:cs typeface="Roboto Condensed"/>
                <a:sym typeface="Roboto Condensed"/>
              </a:defRPr>
            </a:lvl1pPr>
            <a:lvl2pPr lvl="1" algn="r">
              <a:buNone/>
              <a:defRPr b="1" sz="1200">
                <a:solidFill>
                  <a:schemeClr val="lt1"/>
                </a:solidFill>
                <a:latin typeface="Roboto Condensed"/>
                <a:ea typeface="Roboto Condensed"/>
                <a:cs typeface="Roboto Condensed"/>
                <a:sym typeface="Roboto Condensed"/>
              </a:defRPr>
            </a:lvl2pPr>
            <a:lvl3pPr lvl="2" algn="r">
              <a:buNone/>
              <a:defRPr b="1" sz="1200">
                <a:solidFill>
                  <a:schemeClr val="lt1"/>
                </a:solidFill>
                <a:latin typeface="Roboto Condensed"/>
                <a:ea typeface="Roboto Condensed"/>
                <a:cs typeface="Roboto Condensed"/>
                <a:sym typeface="Roboto Condensed"/>
              </a:defRPr>
            </a:lvl3pPr>
            <a:lvl4pPr lvl="3" algn="r">
              <a:buNone/>
              <a:defRPr b="1" sz="1200">
                <a:solidFill>
                  <a:schemeClr val="lt1"/>
                </a:solidFill>
                <a:latin typeface="Roboto Condensed"/>
                <a:ea typeface="Roboto Condensed"/>
                <a:cs typeface="Roboto Condensed"/>
                <a:sym typeface="Roboto Condensed"/>
              </a:defRPr>
            </a:lvl4pPr>
            <a:lvl5pPr lvl="4" algn="r">
              <a:buNone/>
              <a:defRPr b="1" sz="1200">
                <a:solidFill>
                  <a:schemeClr val="lt1"/>
                </a:solidFill>
                <a:latin typeface="Roboto Condensed"/>
                <a:ea typeface="Roboto Condensed"/>
                <a:cs typeface="Roboto Condensed"/>
                <a:sym typeface="Roboto Condensed"/>
              </a:defRPr>
            </a:lvl5pPr>
            <a:lvl6pPr lvl="5" algn="r">
              <a:buNone/>
              <a:defRPr b="1" sz="1200">
                <a:solidFill>
                  <a:schemeClr val="lt1"/>
                </a:solidFill>
                <a:latin typeface="Roboto Condensed"/>
                <a:ea typeface="Roboto Condensed"/>
                <a:cs typeface="Roboto Condensed"/>
                <a:sym typeface="Roboto Condensed"/>
              </a:defRPr>
            </a:lvl6pPr>
            <a:lvl7pPr lvl="6" algn="r">
              <a:buNone/>
              <a:defRPr b="1" sz="1200">
                <a:solidFill>
                  <a:schemeClr val="lt1"/>
                </a:solidFill>
                <a:latin typeface="Roboto Condensed"/>
                <a:ea typeface="Roboto Condensed"/>
                <a:cs typeface="Roboto Condensed"/>
                <a:sym typeface="Roboto Condensed"/>
              </a:defRPr>
            </a:lvl7pPr>
            <a:lvl8pPr lvl="7" algn="r">
              <a:buNone/>
              <a:defRPr b="1" sz="1200">
                <a:solidFill>
                  <a:schemeClr val="lt1"/>
                </a:solidFill>
                <a:latin typeface="Roboto Condensed"/>
                <a:ea typeface="Roboto Condensed"/>
                <a:cs typeface="Roboto Condensed"/>
                <a:sym typeface="Roboto Condensed"/>
              </a:defRPr>
            </a:lvl8pPr>
            <a:lvl9pPr lvl="8" algn="r">
              <a:buNone/>
              <a:defRPr b="1" sz="1200">
                <a:solidFill>
                  <a:schemeClr val="lt1"/>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hyperlink" Target="https://arxiv.org/abs/1806.07366"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hyperlink" Target="https://arxiv.org/abs/1806.0736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s://arxiv.org/abs/2001.0132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sites.me.ucsb.edu/~moehlis/APC591/tutorials/tutorial7/node2.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7.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4.gif"/><Relationship Id="rId4" Type="http://schemas.openxmlformats.org/officeDocument/2006/relationships/image" Target="../media/image19.gif"/><Relationship Id="rId5" Type="http://schemas.openxmlformats.org/officeDocument/2006/relationships/image" Target="../media/image16.gif"/><Relationship Id="rId6" Type="http://schemas.openxmlformats.org/officeDocument/2006/relationships/image" Target="../media/image18.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ctrTitle"/>
          </p:nvPr>
        </p:nvSpPr>
        <p:spPr>
          <a:xfrm>
            <a:off x="288275" y="1883875"/>
            <a:ext cx="6333300" cy="216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LEARNING DIFFERENTIAL EQUATIONS FOR STOCK MARKET PREDICTIONS</a:t>
            </a:r>
            <a:endParaRPr sz="3200"/>
          </a:p>
        </p:txBody>
      </p:sp>
      <p:sp>
        <p:nvSpPr>
          <p:cNvPr id="185" name="Google Shape;185;p11"/>
          <p:cNvSpPr txBox="1"/>
          <p:nvPr/>
        </p:nvSpPr>
        <p:spPr>
          <a:xfrm>
            <a:off x="288275" y="1298875"/>
            <a:ext cx="7387800" cy="5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Roboto Condensed"/>
                <a:ea typeface="Roboto Condensed"/>
                <a:cs typeface="Roboto Condensed"/>
                <a:sym typeface="Roboto Condensed"/>
              </a:rPr>
              <a:t>CS771 - Course Project</a:t>
            </a:r>
            <a:endParaRPr b="1" sz="2500">
              <a:solidFill>
                <a:schemeClr val="lt1"/>
              </a:solidFill>
              <a:latin typeface="Roboto Condensed"/>
              <a:ea typeface="Roboto Condensed"/>
              <a:cs typeface="Roboto Condensed"/>
              <a:sym typeface="Roboto Condensed"/>
            </a:endParaRPr>
          </a:p>
        </p:txBody>
      </p:sp>
      <p:sp>
        <p:nvSpPr>
          <p:cNvPr id="186" name="Google Shape;186;p11"/>
          <p:cNvSpPr txBox="1"/>
          <p:nvPr/>
        </p:nvSpPr>
        <p:spPr>
          <a:xfrm>
            <a:off x="6540350" y="4571225"/>
            <a:ext cx="2565300" cy="468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lang="en" sz="2600">
                <a:solidFill>
                  <a:schemeClr val="accent1"/>
                </a:solidFill>
                <a:latin typeface="Roboto Condensed"/>
                <a:ea typeface="Roboto Condensed"/>
                <a:cs typeface="Roboto Condensed"/>
                <a:sym typeface="Roboto Condensed"/>
              </a:rPr>
              <a:t>Prof. Piyush Rai</a:t>
            </a:r>
            <a:endParaRPr b="1" sz="2600">
              <a:solidFill>
                <a:schemeClr val="accent1"/>
              </a:solidFill>
              <a:latin typeface="Roboto Condensed"/>
              <a:ea typeface="Roboto Condensed"/>
              <a:cs typeface="Roboto Condensed"/>
              <a:sym typeface="Roboto Condensed"/>
            </a:endParaRPr>
          </a:p>
        </p:txBody>
      </p:sp>
      <p:sp>
        <p:nvSpPr>
          <p:cNvPr id="187" name="Google Shape;187;p11"/>
          <p:cNvSpPr txBox="1"/>
          <p:nvPr/>
        </p:nvSpPr>
        <p:spPr>
          <a:xfrm>
            <a:off x="7259425" y="4255800"/>
            <a:ext cx="18462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E"/>
                </a:solidFill>
                <a:latin typeface="Roboto Condensed"/>
                <a:ea typeface="Roboto Condensed"/>
                <a:cs typeface="Roboto Condensed"/>
                <a:sym typeface="Roboto Condensed"/>
              </a:rPr>
              <a:t>Under the guidance of</a:t>
            </a:r>
            <a:endParaRPr>
              <a:solidFill>
                <a:srgbClr val="FFFFFE"/>
              </a:solidFill>
              <a:latin typeface="Roboto Condensed"/>
              <a:ea typeface="Roboto Condensed"/>
              <a:cs typeface="Roboto Condensed"/>
              <a:sym typeface="Roboto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0"/>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a:t>
            </a:r>
            <a:endParaRPr/>
          </a:p>
        </p:txBody>
      </p:sp>
      <p:sp>
        <p:nvSpPr>
          <p:cNvPr id="300" name="Google Shape;300;p2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20"/>
          <p:cNvSpPr/>
          <p:nvPr/>
        </p:nvSpPr>
        <p:spPr>
          <a:xfrm>
            <a:off x="1996806" y="2254625"/>
            <a:ext cx="1475100" cy="1475400"/>
          </a:xfrm>
          <a:prstGeom prst="diamond">
            <a:avLst/>
          </a:prstGeom>
          <a:solidFill>
            <a:srgbClr val="C7D3E6">
              <a:alpha val="53070"/>
            </a:srgbClr>
          </a:solidFill>
          <a:ln cap="flat" cmpd="sng" w="28575">
            <a:solidFill>
              <a:srgbClr val="92A8C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263248"/>
              </a:solidFill>
              <a:latin typeface="Roboto Condensed"/>
              <a:ea typeface="Roboto Condensed"/>
              <a:cs typeface="Roboto Condensed"/>
              <a:sym typeface="Roboto Condensed"/>
            </a:endParaRPr>
          </a:p>
        </p:txBody>
      </p:sp>
      <p:sp>
        <p:nvSpPr>
          <p:cNvPr id="302" name="Google Shape;302;p20"/>
          <p:cNvSpPr/>
          <p:nvPr/>
        </p:nvSpPr>
        <p:spPr>
          <a:xfrm>
            <a:off x="753625" y="2254625"/>
            <a:ext cx="1475100" cy="1475400"/>
          </a:xfrm>
          <a:prstGeom prst="diamond">
            <a:avLst/>
          </a:prstGeom>
          <a:noFill/>
          <a:ln cap="flat" cmpd="sng" w="28575">
            <a:solidFill>
              <a:srgbClr val="FF98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D26F00"/>
              </a:solidFill>
              <a:latin typeface="Roboto Condensed"/>
              <a:ea typeface="Roboto Condensed"/>
              <a:cs typeface="Roboto Condensed"/>
              <a:sym typeface="Roboto Condensed"/>
            </a:endParaRPr>
          </a:p>
        </p:txBody>
      </p:sp>
      <p:grpSp>
        <p:nvGrpSpPr>
          <p:cNvPr id="303" name="Google Shape;303;p20"/>
          <p:cNvGrpSpPr/>
          <p:nvPr/>
        </p:nvGrpSpPr>
        <p:grpSpPr>
          <a:xfrm>
            <a:off x="263101" y="580106"/>
            <a:ext cx="407743" cy="391135"/>
            <a:chOff x="5233525" y="4954450"/>
            <a:chExt cx="538275" cy="516350"/>
          </a:xfrm>
        </p:grpSpPr>
        <p:sp>
          <p:nvSpPr>
            <p:cNvPr id="304" name="Google Shape;304;p20"/>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0"/>
          <p:cNvSpPr/>
          <p:nvPr/>
        </p:nvSpPr>
        <p:spPr>
          <a:xfrm>
            <a:off x="4481685" y="2254625"/>
            <a:ext cx="1475100" cy="1475400"/>
          </a:xfrm>
          <a:prstGeom prst="diamond">
            <a:avLst/>
          </a:prstGeom>
          <a:solidFill>
            <a:srgbClr val="C7D3E6">
              <a:alpha val="53070"/>
            </a:srgbClr>
          </a:solidFill>
          <a:ln cap="flat" cmpd="sng" w="28575">
            <a:solidFill>
              <a:srgbClr val="92A8C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263248"/>
              </a:solidFill>
              <a:latin typeface="Roboto Condensed"/>
              <a:ea typeface="Roboto Condensed"/>
              <a:cs typeface="Roboto Condensed"/>
              <a:sym typeface="Roboto Condensed"/>
            </a:endParaRPr>
          </a:p>
        </p:txBody>
      </p:sp>
      <p:sp>
        <p:nvSpPr>
          <p:cNvPr id="316" name="Google Shape;316;p20"/>
          <p:cNvSpPr/>
          <p:nvPr/>
        </p:nvSpPr>
        <p:spPr>
          <a:xfrm>
            <a:off x="3239987" y="2254625"/>
            <a:ext cx="1475100" cy="1475400"/>
          </a:xfrm>
          <a:prstGeom prst="diamond">
            <a:avLst/>
          </a:prstGeom>
          <a:noFill/>
          <a:ln cap="flat" cmpd="sng" w="28575">
            <a:solidFill>
              <a:srgbClr val="FF98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D26F00"/>
              </a:solidFill>
              <a:latin typeface="Roboto Condensed"/>
              <a:ea typeface="Roboto Condensed"/>
              <a:cs typeface="Roboto Condensed"/>
              <a:sym typeface="Roboto Condensed"/>
            </a:endParaRPr>
          </a:p>
        </p:txBody>
      </p:sp>
      <p:sp>
        <p:nvSpPr>
          <p:cNvPr id="317" name="Google Shape;317;p20"/>
          <p:cNvSpPr/>
          <p:nvPr/>
        </p:nvSpPr>
        <p:spPr>
          <a:xfrm>
            <a:off x="6915283" y="2254625"/>
            <a:ext cx="1475100" cy="1475400"/>
          </a:xfrm>
          <a:prstGeom prst="diamond">
            <a:avLst/>
          </a:prstGeom>
          <a:solidFill>
            <a:srgbClr val="C7D3E6">
              <a:alpha val="53070"/>
            </a:srgbClr>
          </a:solidFill>
          <a:ln cap="flat" cmpd="sng" w="28575">
            <a:solidFill>
              <a:srgbClr val="92A8C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263248"/>
              </a:solidFill>
              <a:latin typeface="Roboto Condensed"/>
              <a:ea typeface="Roboto Condensed"/>
              <a:cs typeface="Roboto Condensed"/>
              <a:sym typeface="Roboto Condensed"/>
            </a:endParaRPr>
          </a:p>
        </p:txBody>
      </p:sp>
      <p:sp>
        <p:nvSpPr>
          <p:cNvPr id="318" name="Google Shape;318;p20"/>
          <p:cNvSpPr/>
          <p:nvPr/>
        </p:nvSpPr>
        <p:spPr>
          <a:xfrm>
            <a:off x="5724866" y="2254625"/>
            <a:ext cx="1475100" cy="1475400"/>
          </a:xfrm>
          <a:prstGeom prst="diamond">
            <a:avLst/>
          </a:prstGeom>
          <a:noFill/>
          <a:ln cap="flat" cmpd="sng" w="28575">
            <a:solidFill>
              <a:srgbClr val="FF98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rgbClr val="D26F00"/>
              </a:solidFill>
              <a:latin typeface="Roboto Condensed"/>
              <a:ea typeface="Roboto Condensed"/>
              <a:cs typeface="Roboto Condensed"/>
              <a:sym typeface="Roboto Condensed"/>
            </a:endParaRPr>
          </a:p>
        </p:txBody>
      </p:sp>
      <p:sp>
        <p:nvSpPr>
          <p:cNvPr id="319" name="Google Shape;319;p20"/>
          <p:cNvSpPr txBox="1"/>
          <p:nvPr/>
        </p:nvSpPr>
        <p:spPr>
          <a:xfrm>
            <a:off x="1137374" y="2704442"/>
            <a:ext cx="7077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D26F00"/>
                </a:solidFill>
                <a:latin typeface="Roboto Condensed"/>
                <a:ea typeface="Roboto Condensed"/>
                <a:cs typeface="Roboto Condensed"/>
                <a:sym typeface="Roboto Condensed"/>
              </a:rPr>
              <a:t>LSTM</a:t>
            </a:r>
            <a:endParaRPr b="1">
              <a:solidFill>
                <a:srgbClr val="D26F00"/>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D26F00"/>
                </a:solidFill>
                <a:latin typeface="Roboto Condensed"/>
                <a:ea typeface="Roboto Condensed"/>
                <a:cs typeface="Roboto Condensed"/>
                <a:sym typeface="Roboto Condensed"/>
              </a:rPr>
              <a:t>(64)</a:t>
            </a:r>
            <a:endParaRPr b="1">
              <a:solidFill>
                <a:srgbClr val="D26F00"/>
              </a:solidFill>
              <a:latin typeface="Roboto Condensed"/>
              <a:ea typeface="Roboto Condensed"/>
              <a:cs typeface="Roboto Condensed"/>
              <a:sym typeface="Roboto Condensed"/>
            </a:endParaRPr>
          </a:p>
        </p:txBody>
      </p:sp>
      <p:sp>
        <p:nvSpPr>
          <p:cNvPr id="320" name="Google Shape;320;p20"/>
          <p:cNvSpPr txBox="1"/>
          <p:nvPr/>
        </p:nvSpPr>
        <p:spPr>
          <a:xfrm>
            <a:off x="3572640" y="2704442"/>
            <a:ext cx="8085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50">
                <a:solidFill>
                  <a:srgbClr val="D26F00"/>
                </a:solidFill>
                <a:latin typeface="Roboto Condensed"/>
                <a:ea typeface="Roboto Condensed"/>
                <a:cs typeface="Roboto Condensed"/>
                <a:sym typeface="Roboto Condensed"/>
              </a:rPr>
              <a:t>Dense1</a:t>
            </a:r>
            <a:endParaRPr b="1" sz="1450">
              <a:solidFill>
                <a:srgbClr val="D26F00"/>
              </a:solidFill>
              <a:latin typeface="Roboto Condensed"/>
              <a:ea typeface="Roboto Condensed"/>
              <a:cs typeface="Roboto Condensed"/>
              <a:sym typeface="Roboto Condensed"/>
            </a:endParaRPr>
          </a:p>
          <a:p>
            <a:pPr indent="0" lvl="0" marL="0" rtl="0" algn="ctr">
              <a:spcBef>
                <a:spcPts val="0"/>
              </a:spcBef>
              <a:spcAft>
                <a:spcPts val="0"/>
              </a:spcAft>
              <a:buNone/>
            </a:pPr>
            <a:r>
              <a:rPr b="1" lang="en" sz="1450">
                <a:solidFill>
                  <a:srgbClr val="D26F00"/>
                </a:solidFill>
                <a:latin typeface="Roboto Condensed"/>
                <a:ea typeface="Roboto Condensed"/>
                <a:cs typeface="Roboto Condensed"/>
                <a:sym typeface="Roboto Condensed"/>
              </a:rPr>
              <a:t>(64)</a:t>
            </a:r>
            <a:endParaRPr b="1" sz="1450">
              <a:solidFill>
                <a:srgbClr val="D26F00"/>
              </a:solidFill>
              <a:latin typeface="Roboto Condensed"/>
              <a:ea typeface="Roboto Condensed"/>
              <a:cs typeface="Roboto Condensed"/>
              <a:sym typeface="Roboto Condensed"/>
            </a:endParaRPr>
          </a:p>
        </p:txBody>
      </p:sp>
      <p:sp>
        <p:nvSpPr>
          <p:cNvPr id="321" name="Google Shape;321;p20"/>
          <p:cNvSpPr txBox="1"/>
          <p:nvPr/>
        </p:nvSpPr>
        <p:spPr>
          <a:xfrm>
            <a:off x="6058258" y="2704450"/>
            <a:ext cx="8085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50">
                <a:solidFill>
                  <a:srgbClr val="D26F00"/>
                </a:solidFill>
                <a:latin typeface="Roboto Condensed"/>
                <a:ea typeface="Roboto Condensed"/>
                <a:cs typeface="Roboto Condensed"/>
                <a:sym typeface="Roboto Condensed"/>
              </a:rPr>
              <a:t>Dense3</a:t>
            </a:r>
            <a:endParaRPr b="1" sz="1450">
              <a:solidFill>
                <a:srgbClr val="D26F00"/>
              </a:solidFill>
              <a:latin typeface="Roboto Condensed"/>
              <a:ea typeface="Roboto Condensed"/>
              <a:cs typeface="Roboto Condensed"/>
              <a:sym typeface="Roboto Condensed"/>
            </a:endParaRPr>
          </a:p>
          <a:p>
            <a:pPr indent="0" lvl="0" marL="0" rtl="0" algn="ctr">
              <a:spcBef>
                <a:spcPts val="0"/>
              </a:spcBef>
              <a:spcAft>
                <a:spcPts val="0"/>
              </a:spcAft>
              <a:buNone/>
            </a:pPr>
            <a:r>
              <a:rPr b="1" lang="en" sz="1450">
                <a:solidFill>
                  <a:srgbClr val="D26F00"/>
                </a:solidFill>
                <a:latin typeface="Roboto Condensed"/>
                <a:ea typeface="Roboto Condensed"/>
                <a:cs typeface="Roboto Condensed"/>
                <a:sym typeface="Roboto Condensed"/>
              </a:rPr>
              <a:t>(16)</a:t>
            </a:r>
            <a:endParaRPr b="1" sz="1450">
              <a:solidFill>
                <a:srgbClr val="D26F00"/>
              </a:solidFill>
              <a:latin typeface="Roboto Condensed"/>
              <a:ea typeface="Roboto Condensed"/>
              <a:cs typeface="Roboto Condensed"/>
              <a:sym typeface="Roboto Condensed"/>
            </a:endParaRPr>
          </a:p>
        </p:txBody>
      </p:sp>
      <p:sp>
        <p:nvSpPr>
          <p:cNvPr id="322" name="Google Shape;322;p20"/>
          <p:cNvSpPr txBox="1"/>
          <p:nvPr/>
        </p:nvSpPr>
        <p:spPr>
          <a:xfrm>
            <a:off x="2185137" y="2704450"/>
            <a:ext cx="10986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63248"/>
                </a:solidFill>
                <a:latin typeface="Roboto Condensed"/>
                <a:ea typeface="Roboto Condensed"/>
                <a:cs typeface="Roboto Condensed"/>
                <a:sym typeface="Roboto Condensed"/>
              </a:rPr>
              <a:t>DROPOUT</a:t>
            </a:r>
            <a:endParaRPr b="1">
              <a:solidFill>
                <a:srgbClr val="263248"/>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263248"/>
                </a:solidFill>
                <a:latin typeface="Roboto Condensed"/>
                <a:ea typeface="Roboto Condensed"/>
                <a:cs typeface="Roboto Condensed"/>
                <a:sym typeface="Roboto Condensed"/>
              </a:rPr>
              <a:t>(0.25)</a:t>
            </a:r>
            <a:endParaRPr b="1">
              <a:solidFill>
                <a:srgbClr val="263248"/>
              </a:solidFill>
              <a:latin typeface="Roboto Condensed"/>
              <a:ea typeface="Roboto Condensed"/>
              <a:cs typeface="Roboto Condensed"/>
              <a:sym typeface="Roboto Condensed"/>
            </a:endParaRPr>
          </a:p>
        </p:txBody>
      </p:sp>
      <p:sp>
        <p:nvSpPr>
          <p:cNvPr id="323" name="Google Shape;323;p20"/>
          <p:cNvSpPr txBox="1"/>
          <p:nvPr/>
        </p:nvSpPr>
        <p:spPr>
          <a:xfrm>
            <a:off x="4670388" y="2704450"/>
            <a:ext cx="10986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263248"/>
                </a:solidFill>
                <a:latin typeface="Roboto Condensed"/>
                <a:ea typeface="Roboto Condensed"/>
                <a:cs typeface="Roboto Condensed"/>
                <a:sym typeface="Roboto Condensed"/>
              </a:rPr>
              <a:t>Dense2</a:t>
            </a:r>
            <a:endParaRPr b="1" sz="1500">
              <a:solidFill>
                <a:srgbClr val="263248"/>
              </a:solidFill>
              <a:latin typeface="Roboto Condensed"/>
              <a:ea typeface="Roboto Condensed"/>
              <a:cs typeface="Roboto Condensed"/>
              <a:sym typeface="Roboto Condensed"/>
            </a:endParaRPr>
          </a:p>
          <a:p>
            <a:pPr indent="0" lvl="0" marL="0" rtl="0" algn="ctr">
              <a:spcBef>
                <a:spcPts val="0"/>
              </a:spcBef>
              <a:spcAft>
                <a:spcPts val="0"/>
              </a:spcAft>
              <a:buNone/>
            </a:pPr>
            <a:r>
              <a:rPr b="1" lang="en" sz="1500">
                <a:solidFill>
                  <a:srgbClr val="263248"/>
                </a:solidFill>
                <a:latin typeface="Roboto Condensed"/>
                <a:ea typeface="Roboto Condensed"/>
                <a:cs typeface="Roboto Condensed"/>
                <a:sym typeface="Roboto Condensed"/>
              </a:rPr>
              <a:t>(32)</a:t>
            </a:r>
            <a:endParaRPr b="1" sz="1500">
              <a:solidFill>
                <a:srgbClr val="263248"/>
              </a:solidFill>
              <a:latin typeface="Roboto Condensed"/>
              <a:ea typeface="Roboto Condensed"/>
              <a:cs typeface="Roboto Condensed"/>
              <a:sym typeface="Roboto Condensed"/>
            </a:endParaRPr>
          </a:p>
        </p:txBody>
      </p:sp>
      <p:sp>
        <p:nvSpPr>
          <p:cNvPr id="324" name="Google Shape;324;p20"/>
          <p:cNvSpPr txBox="1"/>
          <p:nvPr/>
        </p:nvSpPr>
        <p:spPr>
          <a:xfrm>
            <a:off x="7103609" y="2704450"/>
            <a:ext cx="10986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50">
                <a:solidFill>
                  <a:srgbClr val="263248"/>
                </a:solidFill>
                <a:latin typeface="Roboto Condensed"/>
                <a:ea typeface="Roboto Condensed"/>
                <a:cs typeface="Roboto Condensed"/>
                <a:sym typeface="Roboto Condensed"/>
              </a:rPr>
              <a:t>Dense4</a:t>
            </a:r>
            <a:endParaRPr b="1" sz="1450">
              <a:solidFill>
                <a:srgbClr val="263248"/>
              </a:solidFill>
              <a:latin typeface="Roboto Condensed"/>
              <a:ea typeface="Roboto Condensed"/>
              <a:cs typeface="Roboto Condensed"/>
              <a:sym typeface="Roboto Condensed"/>
            </a:endParaRPr>
          </a:p>
          <a:p>
            <a:pPr indent="0" lvl="0" marL="0" rtl="0" algn="ctr">
              <a:spcBef>
                <a:spcPts val="0"/>
              </a:spcBef>
              <a:spcAft>
                <a:spcPts val="0"/>
              </a:spcAft>
              <a:buNone/>
            </a:pPr>
            <a:r>
              <a:rPr b="1" lang="en" sz="1450">
                <a:solidFill>
                  <a:srgbClr val="263248"/>
                </a:solidFill>
                <a:latin typeface="Roboto Condensed"/>
                <a:ea typeface="Roboto Condensed"/>
                <a:cs typeface="Roboto Condensed"/>
                <a:sym typeface="Roboto Condensed"/>
              </a:rPr>
              <a:t>(1)</a:t>
            </a:r>
            <a:endParaRPr b="1" sz="1450">
              <a:solidFill>
                <a:srgbClr val="263248"/>
              </a:solidFill>
              <a:latin typeface="Roboto Condensed"/>
              <a:ea typeface="Roboto Condensed"/>
              <a:cs typeface="Roboto Condensed"/>
              <a:sym typeface="Roboto Condensed"/>
            </a:endParaRPr>
          </a:p>
        </p:txBody>
      </p:sp>
      <p:sp>
        <p:nvSpPr>
          <p:cNvPr id="325" name="Google Shape;325;p20"/>
          <p:cNvSpPr txBox="1"/>
          <p:nvPr/>
        </p:nvSpPr>
        <p:spPr>
          <a:xfrm>
            <a:off x="1825" y="2648375"/>
            <a:ext cx="930300" cy="6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Roboto Condensed"/>
                <a:ea typeface="Roboto Condensed"/>
                <a:cs typeface="Roboto Condensed"/>
                <a:sym typeface="Roboto Condensed"/>
              </a:rPr>
              <a:t>INPUT : </a:t>
            </a:r>
            <a:endParaRPr b="1">
              <a:solidFill>
                <a:schemeClr val="accent1"/>
              </a:solidFill>
              <a:latin typeface="Roboto Condensed"/>
              <a:ea typeface="Roboto Condensed"/>
              <a:cs typeface="Roboto Condensed"/>
              <a:sym typeface="Roboto Condensed"/>
            </a:endParaRPr>
          </a:p>
        </p:txBody>
      </p:sp>
      <p:sp>
        <p:nvSpPr>
          <p:cNvPr id="326" name="Google Shape;326;p20"/>
          <p:cNvSpPr txBox="1"/>
          <p:nvPr/>
        </p:nvSpPr>
        <p:spPr>
          <a:xfrm>
            <a:off x="8289525" y="2648375"/>
            <a:ext cx="930300" cy="6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Roboto Condensed"/>
                <a:ea typeface="Roboto Condensed"/>
                <a:cs typeface="Roboto Condensed"/>
                <a:sym typeface="Roboto Condensed"/>
              </a:rPr>
              <a:t>: OUTPUT</a:t>
            </a:r>
            <a:r>
              <a:rPr b="1" lang="en">
                <a:solidFill>
                  <a:schemeClr val="accent1"/>
                </a:solidFill>
                <a:latin typeface="Roboto Condensed"/>
                <a:ea typeface="Roboto Condensed"/>
                <a:cs typeface="Roboto Condensed"/>
                <a:sym typeface="Roboto Condensed"/>
              </a:rPr>
              <a:t> </a:t>
            </a:r>
            <a:endParaRPr b="1">
              <a:solidFill>
                <a:schemeClr val="accent1"/>
              </a:solidFill>
              <a:latin typeface="Roboto Condensed"/>
              <a:ea typeface="Roboto Condensed"/>
              <a:cs typeface="Roboto Condensed"/>
              <a:sym typeface="Roboto Condensed"/>
            </a:endParaRPr>
          </a:p>
        </p:txBody>
      </p:sp>
      <p:sp>
        <p:nvSpPr>
          <p:cNvPr id="327" name="Google Shape;327;p20"/>
          <p:cNvSpPr txBox="1"/>
          <p:nvPr/>
        </p:nvSpPr>
        <p:spPr>
          <a:xfrm>
            <a:off x="3907500" y="3730025"/>
            <a:ext cx="1487400" cy="68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Activation: ReLU</a:t>
            </a:r>
            <a:endParaRPr b="1">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par>
                                <p:cTn fill="hold" nodeType="with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grpSp>
        <p:nvGrpSpPr>
          <p:cNvPr id="332" name="Google Shape;332;p21"/>
          <p:cNvGrpSpPr/>
          <p:nvPr/>
        </p:nvGrpSpPr>
        <p:grpSpPr>
          <a:xfrm>
            <a:off x="1256779" y="2182872"/>
            <a:ext cx="3079552" cy="614579"/>
            <a:chOff x="-1535283" y="1287960"/>
            <a:chExt cx="11486579" cy="2067200"/>
          </a:xfrm>
        </p:grpSpPr>
        <p:sp>
          <p:nvSpPr>
            <p:cNvPr id="333" name="Google Shape;333;p2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34" name="Google Shape;334;p2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35" name="Google Shape;335;p2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36" name="Google Shape;336;p2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37" name="Google Shape;337;p2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38" name="Google Shape;338;p21"/>
          <p:cNvGrpSpPr/>
          <p:nvPr/>
        </p:nvGrpSpPr>
        <p:grpSpPr>
          <a:xfrm>
            <a:off x="1256779" y="3163280"/>
            <a:ext cx="3079552" cy="614579"/>
            <a:chOff x="-1535283" y="1287960"/>
            <a:chExt cx="11486579" cy="2067200"/>
          </a:xfrm>
        </p:grpSpPr>
        <p:sp>
          <p:nvSpPr>
            <p:cNvPr id="339" name="Google Shape;339;p2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40" name="Google Shape;340;p2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41" name="Google Shape;341;p2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42" name="Google Shape;342;p2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43" name="Google Shape;343;p2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44" name="Google Shape;344;p21"/>
          <p:cNvGrpSpPr/>
          <p:nvPr/>
        </p:nvGrpSpPr>
        <p:grpSpPr>
          <a:xfrm>
            <a:off x="1256779" y="1202465"/>
            <a:ext cx="3079552" cy="614579"/>
            <a:chOff x="-1535283" y="1287960"/>
            <a:chExt cx="11486579" cy="2067200"/>
          </a:xfrm>
        </p:grpSpPr>
        <p:sp>
          <p:nvSpPr>
            <p:cNvPr id="345" name="Google Shape;345;p2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46" name="Google Shape;346;p2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47" name="Google Shape;347;p2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48" name="Google Shape;348;p2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49" name="Google Shape;349;p2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350" name="Google Shape;350;p21"/>
          <p:cNvSpPr txBox="1"/>
          <p:nvPr>
            <p:ph idx="4294967295" type="ctrTitle"/>
          </p:nvPr>
        </p:nvSpPr>
        <p:spPr>
          <a:xfrm>
            <a:off x="1598756" y="133039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1,121 (~80%)</a:t>
            </a:r>
            <a:endParaRPr sz="2600"/>
          </a:p>
        </p:txBody>
      </p:sp>
      <p:sp>
        <p:nvSpPr>
          <p:cNvPr id="351" name="Google Shape;351;p21"/>
          <p:cNvSpPr txBox="1"/>
          <p:nvPr>
            <p:ph idx="4294967295" type="subTitle"/>
          </p:nvPr>
        </p:nvSpPr>
        <p:spPr>
          <a:xfrm>
            <a:off x="1598756" y="1692481"/>
            <a:ext cx="2391300" cy="3138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Size of Training Set</a:t>
            </a:r>
            <a:endParaRPr sz="1700">
              <a:solidFill>
                <a:srgbClr val="3F5378"/>
              </a:solidFill>
              <a:latin typeface="Roboto Condensed"/>
              <a:ea typeface="Roboto Condensed"/>
              <a:cs typeface="Roboto Condensed"/>
              <a:sym typeface="Roboto Condensed"/>
            </a:endParaRPr>
          </a:p>
        </p:txBody>
      </p:sp>
      <p:sp>
        <p:nvSpPr>
          <p:cNvPr id="352" name="Google Shape;352;p21"/>
          <p:cNvSpPr txBox="1"/>
          <p:nvPr>
            <p:ph idx="4294967295" type="ctrTitle"/>
          </p:nvPr>
        </p:nvSpPr>
        <p:spPr>
          <a:xfrm>
            <a:off x="1598756" y="328958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150</a:t>
            </a:r>
            <a:endParaRPr sz="2600"/>
          </a:p>
        </p:txBody>
      </p:sp>
      <p:sp>
        <p:nvSpPr>
          <p:cNvPr id="353" name="Google Shape;353;p21"/>
          <p:cNvSpPr txBox="1"/>
          <p:nvPr>
            <p:ph idx="4294967295" type="subTitle"/>
          </p:nvPr>
        </p:nvSpPr>
        <p:spPr>
          <a:xfrm>
            <a:off x="1598756" y="3662027"/>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Epochs</a:t>
            </a:r>
            <a:endParaRPr sz="1700">
              <a:solidFill>
                <a:srgbClr val="3F5378"/>
              </a:solidFill>
              <a:latin typeface="Roboto Condensed"/>
              <a:ea typeface="Roboto Condensed"/>
              <a:cs typeface="Roboto Condensed"/>
              <a:sym typeface="Roboto Condensed"/>
            </a:endParaRPr>
          </a:p>
        </p:txBody>
      </p:sp>
      <p:sp>
        <p:nvSpPr>
          <p:cNvPr id="354" name="Google Shape;354;p21"/>
          <p:cNvSpPr txBox="1"/>
          <p:nvPr>
            <p:ph idx="4294967295" type="ctrTitle"/>
          </p:nvPr>
        </p:nvSpPr>
        <p:spPr>
          <a:xfrm>
            <a:off x="1598756" y="2306642"/>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32</a:t>
            </a:r>
            <a:endParaRPr sz="2600"/>
          </a:p>
        </p:txBody>
      </p:sp>
      <p:sp>
        <p:nvSpPr>
          <p:cNvPr id="355" name="Google Shape;355;p21"/>
          <p:cNvSpPr txBox="1"/>
          <p:nvPr>
            <p:ph idx="4294967295" type="subTitle"/>
          </p:nvPr>
        </p:nvSpPr>
        <p:spPr>
          <a:xfrm>
            <a:off x="1598756" y="2668652"/>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Batch Size</a:t>
            </a:r>
            <a:endParaRPr sz="1700">
              <a:solidFill>
                <a:srgbClr val="3F5378"/>
              </a:solidFill>
              <a:latin typeface="Roboto Condensed"/>
              <a:ea typeface="Roboto Condensed"/>
              <a:cs typeface="Roboto Condensed"/>
              <a:sym typeface="Roboto Condensed"/>
            </a:endParaRPr>
          </a:p>
        </p:txBody>
      </p:sp>
      <p:sp>
        <p:nvSpPr>
          <p:cNvPr id="356" name="Google Shape;356;p2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7" name="Google Shape;357;p21"/>
          <p:cNvGrpSpPr/>
          <p:nvPr/>
        </p:nvGrpSpPr>
        <p:grpSpPr>
          <a:xfrm>
            <a:off x="4807662" y="2182872"/>
            <a:ext cx="3079552" cy="614579"/>
            <a:chOff x="-1535283" y="1287960"/>
            <a:chExt cx="11486579" cy="2067200"/>
          </a:xfrm>
        </p:grpSpPr>
        <p:sp>
          <p:nvSpPr>
            <p:cNvPr id="358" name="Google Shape;358;p2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59" name="Google Shape;359;p2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60" name="Google Shape;360;p2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61" name="Google Shape;361;p2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62" name="Google Shape;362;p2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63" name="Google Shape;363;p21"/>
          <p:cNvGrpSpPr/>
          <p:nvPr/>
        </p:nvGrpSpPr>
        <p:grpSpPr>
          <a:xfrm>
            <a:off x="4807662" y="3163280"/>
            <a:ext cx="3079552" cy="614579"/>
            <a:chOff x="-1535283" y="1287960"/>
            <a:chExt cx="11486579" cy="2067200"/>
          </a:xfrm>
        </p:grpSpPr>
        <p:sp>
          <p:nvSpPr>
            <p:cNvPr id="364" name="Google Shape;364;p2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65" name="Google Shape;365;p2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66" name="Google Shape;366;p2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67" name="Google Shape;367;p2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68" name="Google Shape;368;p2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69" name="Google Shape;369;p21"/>
          <p:cNvGrpSpPr/>
          <p:nvPr/>
        </p:nvGrpSpPr>
        <p:grpSpPr>
          <a:xfrm>
            <a:off x="4807662" y="1202465"/>
            <a:ext cx="3079552" cy="614579"/>
            <a:chOff x="-1535283" y="1287960"/>
            <a:chExt cx="11486579" cy="2067200"/>
          </a:xfrm>
        </p:grpSpPr>
        <p:sp>
          <p:nvSpPr>
            <p:cNvPr id="370" name="Google Shape;370;p2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71" name="Google Shape;371;p2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72" name="Google Shape;372;p2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73" name="Google Shape;373;p2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74" name="Google Shape;374;p2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375" name="Google Shape;375;p21"/>
          <p:cNvSpPr txBox="1"/>
          <p:nvPr>
            <p:ph idx="4294967295" type="ctrTitle"/>
          </p:nvPr>
        </p:nvSpPr>
        <p:spPr>
          <a:xfrm>
            <a:off x="5149638" y="133039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280 (~20%)</a:t>
            </a:r>
            <a:endParaRPr sz="2600"/>
          </a:p>
        </p:txBody>
      </p:sp>
      <p:sp>
        <p:nvSpPr>
          <p:cNvPr id="376" name="Google Shape;376;p21"/>
          <p:cNvSpPr txBox="1"/>
          <p:nvPr>
            <p:ph idx="4294967295" type="subTitle"/>
          </p:nvPr>
        </p:nvSpPr>
        <p:spPr>
          <a:xfrm>
            <a:off x="5149638" y="1692481"/>
            <a:ext cx="2391300" cy="3138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Size of Test Set</a:t>
            </a:r>
            <a:endParaRPr sz="1700">
              <a:solidFill>
                <a:srgbClr val="3F5378"/>
              </a:solidFill>
              <a:latin typeface="Roboto Condensed"/>
              <a:ea typeface="Roboto Condensed"/>
              <a:cs typeface="Roboto Condensed"/>
              <a:sym typeface="Roboto Condensed"/>
            </a:endParaRPr>
          </a:p>
        </p:txBody>
      </p:sp>
      <p:sp>
        <p:nvSpPr>
          <p:cNvPr id="377" name="Google Shape;377;p21"/>
          <p:cNvSpPr txBox="1"/>
          <p:nvPr>
            <p:ph idx="4294967295" type="ctrTitle"/>
          </p:nvPr>
        </p:nvSpPr>
        <p:spPr>
          <a:xfrm>
            <a:off x="5149638" y="328958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Adam</a:t>
            </a:r>
            <a:endParaRPr sz="2600"/>
          </a:p>
        </p:txBody>
      </p:sp>
      <p:sp>
        <p:nvSpPr>
          <p:cNvPr id="378" name="Google Shape;378;p21"/>
          <p:cNvSpPr txBox="1"/>
          <p:nvPr>
            <p:ph idx="4294967295" type="subTitle"/>
          </p:nvPr>
        </p:nvSpPr>
        <p:spPr>
          <a:xfrm>
            <a:off x="5149638" y="3662027"/>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Optimizer (default values)</a:t>
            </a:r>
            <a:endParaRPr sz="1700">
              <a:solidFill>
                <a:srgbClr val="3F5378"/>
              </a:solidFill>
              <a:latin typeface="Roboto Condensed"/>
              <a:ea typeface="Roboto Condensed"/>
              <a:cs typeface="Roboto Condensed"/>
              <a:sym typeface="Roboto Condensed"/>
            </a:endParaRPr>
          </a:p>
        </p:txBody>
      </p:sp>
      <p:sp>
        <p:nvSpPr>
          <p:cNvPr id="379" name="Google Shape;379;p21"/>
          <p:cNvSpPr txBox="1"/>
          <p:nvPr>
            <p:ph idx="4294967295" type="ctrTitle"/>
          </p:nvPr>
        </p:nvSpPr>
        <p:spPr>
          <a:xfrm>
            <a:off x="5149638" y="2306642"/>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MSE</a:t>
            </a:r>
            <a:endParaRPr sz="2600"/>
          </a:p>
        </p:txBody>
      </p:sp>
      <p:sp>
        <p:nvSpPr>
          <p:cNvPr id="380" name="Google Shape;380;p21"/>
          <p:cNvSpPr txBox="1"/>
          <p:nvPr>
            <p:ph idx="4294967295" type="subTitle"/>
          </p:nvPr>
        </p:nvSpPr>
        <p:spPr>
          <a:xfrm>
            <a:off x="5149638" y="2668652"/>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Loss</a:t>
            </a:r>
            <a:endParaRPr sz="1700">
              <a:solidFill>
                <a:srgbClr val="3F5378"/>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22"/>
          <p:cNvPicPr preferRelativeResize="0"/>
          <p:nvPr/>
        </p:nvPicPr>
        <p:blipFill rotWithShape="1">
          <a:blip r:embed="rId3">
            <a:alphaModFix/>
          </a:blip>
          <a:srcRect b="9376" l="9500" r="6649" t="11566"/>
          <a:stretch/>
        </p:blipFill>
        <p:spPr>
          <a:xfrm>
            <a:off x="1165675" y="886925"/>
            <a:ext cx="6160050" cy="3872350"/>
          </a:xfrm>
          <a:prstGeom prst="rect">
            <a:avLst/>
          </a:prstGeom>
          <a:noFill/>
          <a:ln>
            <a:noFill/>
          </a:ln>
        </p:spPr>
      </p:pic>
      <p:sp>
        <p:nvSpPr>
          <p:cNvPr id="386" name="Google Shape;386;p22"/>
          <p:cNvSpPr txBox="1"/>
          <p:nvPr>
            <p:ph idx="12" type="sldNum"/>
          </p:nvPr>
        </p:nvSpPr>
        <p:spPr>
          <a:xfrm>
            <a:off x="761785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22"/>
          <p:cNvSpPr txBox="1"/>
          <p:nvPr>
            <p:ph idx="4294967295" type="ctrTitle"/>
          </p:nvPr>
        </p:nvSpPr>
        <p:spPr>
          <a:xfrm>
            <a:off x="2426050" y="-7620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Training and Test Loss</a:t>
            </a:r>
            <a:endParaRPr b="0" sz="3200">
              <a:solidFill>
                <a:schemeClr val="accent5"/>
              </a:solidFill>
            </a:endParaRPr>
          </a:p>
        </p:txBody>
      </p:sp>
      <p:sp>
        <p:nvSpPr>
          <p:cNvPr id="388" name="Google Shape;388;p22"/>
          <p:cNvSpPr/>
          <p:nvPr/>
        </p:nvSpPr>
        <p:spPr>
          <a:xfrm>
            <a:off x="1444225" y="942950"/>
            <a:ext cx="1891500" cy="4119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Roboto Condensed"/>
                <a:ea typeface="Roboto Condensed"/>
                <a:cs typeface="Roboto Condensed"/>
                <a:sym typeface="Roboto Condensed"/>
              </a:rPr>
              <a:t>         </a:t>
            </a:r>
            <a:r>
              <a:rPr b="1" lang="en">
                <a:solidFill>
                  <a:srgbClr val="434343"/>
                </a:solidFill>
                <a:latin typeface="Roboto Condensed"/>
                <a:ea typeface="Roboto Condensed"/>
                <a:cs typeface="Roboto Condensed"/>
                <a:sym typeface="Roboto Condensed"/>
              </a:rPr>
              <a:t>Test Loss</a:t>
            </a:r>
            <a:endParaRPr b="1">
              <a:solidFill>
                <a:srgbClr val="434343"/>
              </a:solidFill>
              <a:latin typeface="Roboto Condensed"/>
              <a:ea typeface="Roboto Condensed"/>
              <a:cs typeface="Roboto Condensed"/>
              <a:sym typeface="Roboto Condensed"/>
            </a:endParaRPr>
          </a:p>
          <a:p>
            <a:pPr indent="0" lvl="0" marL="0" rtl="0" algn="l">
              <a:spcBef>
                <a:spcPts val="0"/>
              </a:spcBef>
              <a:spcAft>
                <a:spcPts val="0"/>
              </a:spcAft>
              <a:buNone/>
            </a:pPr>
            <a:r>
              <a:rPr b="1" lang="en">
                <a:solidFill>
                  <a:srgbClr val="434343"/>
                </a:solidFill>
                <a:latin typeface="Roboto Condensed"/>
                <a:ea typeface="Roboto Condensed"/>
                <a:cs typeface="Roboto Condensed"/>
                <a:sym typeface="Roboto Condensed"/>
              </a:rPr>
              <a:t>         Training loss</a:t>
            </a:r>
            <a:endParaRPr b="1">
              <a:solidFill>
                <a:srgbClr val="434343"/>
              </a:solidFill>
              <a:latin typeface="Roboto Condensed"/>
              <a:ea typeface="Roboto Condensed"/>
              <a:cs typeface="Roboto Condensed"/>
              <a:sym typeface="Roboto Condensed"/>
            </a:endParaRPr>
          </a:p>
        </p:txBody>
      </p:sp>
      <p:sp>
        <p:nvSpPr>
          <p:cNvPr id="389" name="Google Shape;389;p22"/>
          <p:cNvSpPr txBox="1"/>
          <p:nvPr/>
        </p:nvSpPr>
        <p:spPr>
          <a:xfrm rot="-5400000">
            <a:off x="398725" y="2388800"/>
            <a:ext cx="11829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Roboto Condensed"/>
                <a:ea typeface="Roboto Condensed"/>
                <a:cs typeface="Roboto Condensed"/>
                <a:sym typeface="Roboto Condensed"/>
              </a:rPr>
              <a:t>MSE Loss</a:t>
            </a:r>
            <a:endParaRPr b="1">
              <a:solidFill>
                <a:srgbClr val="434343"/>
              </a:solidFill>
              <a:latin typeface="Roboto Condensed"/>
              <a:ea typeface="Roboto Condensed"/>
              <a:cs typeface="Roboto Condensed"/>
              <a:sym typeface="Roboto Condensed"/>
            </a:endParaRPr>
          </a:p>
        </p:txBody>
      </p:sp>
      <p:sp>
        <p:nvSpPr>
          <p:cNvPr id="390" name="Google Shape;390;p22"/>
          <p:cNvSpPr txBox="1"/>
          <p:nvPr/>
        </p:nvSpPr>
        <p:spPr>
          <a:xfrm>
            <a:off x="3971250" y="4740750"/>
            <a:ext cx="16587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434343"/>
                </a:solidFill>
                <a:latin typeface="Roboto Condensed"/>
                <a:ea typeface="Roboto Condensed"/>
                <a:cs typeface="Roboto Condensed"/>
                <a:sym typeface="Roboto Condensed"/>
              </a:rPr>
              <a:t>Epoch</a:t>
            </a:r>
            <a:endParaRPr b="1">
              <a:solidFill>
                <a:srgbClr val="434343"/>
              </a:solidFill>
              <a:latin typeface="Roboto Condensed"/>
              <a:ea typeface="Roboto Condensed"/>
              <a:cs typeface="Roboto Condensed"/>
              <a:sym typeface="Roboto Condensed"/>
            </a:endParaRPr>
          </a:p>
        </p:txBody>
      </p:sp>
      <p:cxnSp>
        <p:nvCxnSpPr>
          <p:cNvPr id="391" name="Google Shape;391;p22"/>
          <p:cNvCxnSpPr/>
          <p:nvPr/>
        </p:nvCxnSpPr>
        <p:spPr>
          <a:xfrm flipH="1" rot="10800000">
            <a:off x="1520425" y="1064000"/>
            <a:ext cx="253800" cy="8700"/>
          </a:xfrm>
          <a:prstGeom prst="straightConnector1">
            <a:avLst/>
          </a:prstGeom>
          <a:noFill/>
          <a:ln cap="flat" cmpd="sng" w="28575">
            <a:solidFill>
              <a:srgbClr val="FF9900"/>
            </a:solidFill>
            <a:prstDash val="solid"/>
            <a:round/>
            <a:headEnd len="med" w="med" type="none"/>
            <a:tailEnd len="med" w="med" type="none"/>
          </a:ln>
        </p:spPr>
      </p:cxnSp>
      <p:cxnSp>
        <p:nvCxnSpPr>
          <p:cNvPr id="392" name="Google Shape;392;p22"/>
          <p:cNvCxnSpPr/>
          <p:nvPr/>
        </p:nvCxnSpPr>
        <p:spPr>
          <a:xfrm flipH="1" rot="10800000">
            <a:off x="1520425" y="1255425"/>
            <a:ext cx="253800" cy="8700"/>
          </a:xfrm>
          <a:prstGeom prst="straightConnector1">
            <a:avLst/>
          </a:prstGeom>
          <a:noFill/>
          <a:ln cap="flat" cmpd="sng" w="28575">
            <a:solidFill>
              <a:srgbClr val="4A86E8"/>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98" name="Google Shape;398;p23"/>
          <p:cNvPicPr preferRelativeResize="0"/>
          <p:nvPr/>
        </p:nvPicPr>
        <p:blipFill rotWithShape="1">
          <a:blip r:embed="rId3">
            <a:alphaModFix/>
          </a:blip>
          <a:srcRect b="3982" l="3982" r="3193" t="3193"/>
          <a:stretch/>
        </p:blipFill>
        <p:spPr>
          <a:xfrm>
            <a:off x="-11" y="0"/>
            <a:ext cx="9144012"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2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24"/>
          <p:cNvSpPr txBox="1"/>
          <p:nvPr>
            <p:ph idx="4294967295" type="ctrTitle"/>
          </p:nvPr>
        </p:nvSpPr>
        <p:spPr>
          <a:xfrm>
            <a:off x="3440325" y="0"/>
            <a:ext cx="55677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Test Prediction (Closer look)</a:t>
            </a:r>
            <a:endParaRPr b="0" sz="3200">
              <a:solidFill>
                <a:schemeClr val="accent5"/>
              </a:solidFill>
            </a:endParaRPr>
          </a:p>
        </p:txBody>
      </p:sp>
      <p:pic>
        <p:nvPicPr>
          <p:cNvPr id="405" name="Google Shape;405;p24"/>
          <p:cNvPicPr preferRelativeResize="0"/>
          <p:nvPr/>
        </p:nvPicPr>
        <p:blipFill rotWithShape="1">
          <a:blip r:embed="rId3">
            <a:alphaModFix/>
          </a:blip>
          <a:srcRect b="12292" l="12366" r="9514" t="11592"/>
          <a:stretch/>
        </p:blipFill>
        <p:spPr>
          <a:xfrm>
            <a:off x="104850" y="992150"/>
            <a:ext cx="6257200" cy="4064400"/>
          </a:xfrm>
          <a:prstGeom prst="rect">
            <a:avLst/>
          </a:prstGeom>
          <a:noFill/>
          <a:ln>
            <a:noFill/>
          </a:ln>
        </p:spPr>
      </p:pic>
      <p:grpSp>
        <p:nvGrpSpPr>
          <p:cNvPr id="406" name="Google Shape;406;p24"/>
          <p:cNvGrpSpPr/>
          <p:nvPr/>
        </p:nvGrpSpPr>
        <p:grpSpPr>
          <a:xfrm>
            <a:off x="6379098" y="2255039"/>
            <a:ext cx="2704570" cy="694993"/>
            <a:chOff x="185742" y="1287960"/>
            <a:chExt cx="8044527" cy="2067200"/>
          </a:xfrm>
        </p:grpSpPr>
        <p:sp>
          <p:nvSpPr>
            <p:cNvPr id="407" name="Google Shape;407;p24"/>
            <p:cNvSpPr/>
            <p:nvPr/>
          </p:nvSpPr>
          <p:spPr>
            <a:xfrm>
              <a:off x="6978450" y="1287960"/>
              <a:ext cx="1243800" cy="414300"/>
            </a:xfrm>
            <a:prstGeom prst="triangle">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408" name="Google Shape;408;p24"/>
            <p:cNvSpPr/>
            <p:nvPr/>
          </p:nvSpPr>
          <p:spPr>
            <a:xfrm flipH="1" rot="10800000">
              <a:off x="1423250" y="1697050"/>
              <a:ext cx="5566500" cy="1243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409" name="Google Shape;409;p24"/>
            <p:cNvSpPr/>
            <p:nvPr/>
          </p:nvSpPr>
          <p:spPr>
            <a:xfrm flipH="1" rot="10800000">
              <a:off x="6986470" y="1697043"/>
              <a:ext cx="1243800" cy="12438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410" name="Google Shape;410;p24"/>
            <p:cNvSpPr/>
            <p:nvPr/>
          </p:nvSpPr>
          <p:spPr>
            <a:xfrm flipH="1">
              <a:off x="185742" y="1697043"/>
              <a:ext cx="1243800" cy="12438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411" name="Google Shape;411;p24"/>
            <p:cNvSpPr/>
            <p:nvPr/>
          </p:nvSpPr>
          <p:spPr>
            <a:xfrm rot="10800000">
              <a:off x="185748" y="2940860"/>
              <a:ext cx="1243800" cy="414300"/>
            </a:xfrm>
            <a:prstGeom prst="triangle">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412" name="Google Shape;412;p24"/>
          <p:cNvSpPr txBox="1"/>
          <p:nvPr>
            <p:ph idx="4294967295" type="ctrTitle"/>
          </p:nvPr>
        </p:nvSpPr>
        <p:spPr>
          <a:xfrm>
            <a:off x="6380989" y="2397363"/>
            <a:ext cx="2703300" cy="41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3F5378"/>
                </a:solidFill>
              </a:rPr>
              <a:t>0.0886</a:t>
            </a:r>
            <a:endParaRPr sz="2300">
              <a:solidFill>
                <a:srgbClr val="3F5378"/>
              </a:solidFill>
            </a:endParaRPr>
          </a:p>
        </p:txBody>
      </p:sp>
      <p:sp>
        <p:nvSpPr>
          <p:cNvPr id="413" name="Google Shape;413;p24"/>
          <p:cNvSpPr txBox="1"/>
          <p:nvPr>
            <p:ph idx="4294967295" type="subTitle"/>
          </p:nvPr>
        </p:nvSpPr>
        <p:spPr>
          <a:xfrm>
            <a:off x="6716245" y="2809408"/>
            <a:ext cx="2034900" cy="3366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2000">
                <a:solidFill>
                  <a:srgbClr val="FF9800"/>
                </a:solidFill>
                <a:latin typeface="Roboto Condensed"/>
                <a:ea typeface="Roboto Condensed"/>
                <a:cs typeface="Roboto Condensed"/>
                <a:sym typeface="Roboto Condensed"/>
              </a:rPr>
              <a:t>MSE (Test Set)</a:t>
            </a:r>
            <a:endParaRPr sz="2000">
              <a:solidFill>
                <a:srgbClr val="FF9800"/>
              </a:solidFill>
              <a:latin typeface="Roboto Condensed"/>
              <a:ea typeface="Roboto Condensed"/>
              <a:cs typeface="Roboto Condensed"/>
              <a:sym typeface="Roboto Condensed"/>
            </a:endParaRPr>
          </a:p>
        </p:txBody>
      </p:sp>
      <p:sp>
        <p:nvSpPr>
          <p:cNvPr id="414" name="Google Shape;414;p24"/>
          <p:cNvSpPr/>
          <p:nvPr/>
        </p:nvSpPr>
        <p:spPr>
          <a:xfrm>
            <a:off x="154925" y="1058600"/>
            <a:ext cx="1679400" cy="4119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txBox="1"/>
          <p:nvPr/>
        </p:nvSpPr>
        <p:spPr>
          <a:xfrm>
            <a:off x="530650" y="1000250"/>
            <a:ext cx="13881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Actual Close</a:t>
            </a:r>
            <a:endParaRPr b="1" sz="1100"/>
          </a:p>
          <a:p>
            <a:pPr indent="0" lvl="0" marL="0" rtl="0" algn="l">
              <a:spcBef>
                <a:spcPts val="0"/>
              </a:spcBef>
              <a:spcAft>
                <a:spcPts val="0"/>
              </a:spcAft>
              <a:buNone/>
            </a:pPr>
            <a:r>
              <a:rPr b="1" lang="en" sz="1100"/>
              <a:t>Predicted Close</a:t>
            </a:r>
            <a:endParaRPr b="1" sz="1100"/>
          </a:p>
        </p:txBody>
      </p:sp>
      <p:cxnSp>
        <p:nvCxnSpPr>
          <p:cNvPr id="416" name="Google Shape;416;p24"/>
          <p:cNvCxnSpPr/>
          <p:nvPr/>
        </p:nvCxnSpPr>
        <p:spPr>
          <a:xfrm rot="10800000">
            <a:off x="208450" y="1165700"/>
            <a:ext cx="322200" cy="0"/>
          </a:xfrm>
          <a:prstGeom prst="straightConnector1">
            <a:avLst/>
          </a:prstGeom>
          <a:noFill/>
          <a:ln cap="flat" cmpd="sng" w="28575">
            <a:solidFill>
              <a:srgbClr val="FF0000"/>
            </a:solidFill>
            <a:prstDash val="solid"/>
            <a:round/>
            <a:headEnd len="med" w="med" type="none"/>
            <a:tailEnd len="med" w="med" type="none"/>
          </a:ln>
        </p:spPr>
      </p:cxnSp>
      <p:cxnSp>
        <p:nvCxnSpPr>
          <p:cNvPr id="417" name="Google Shape;417;p24"/>
          <p:cNvCxnSpPr/>
          <p:nvPr/>
        </p:nvCxnSpPr>
        <p:spPr>
          <a:xfrm rot="10800000">
            <a:off x="208450" y="1318100"/>
            <a:ext cx="322200" cy="0"/>
          </a:xfrm>
          <a:prstGeom prst="straightConnector1">
            <a:avLst/>
          </a:prstGeom>
          <a:noFill/>
          <a:ln cap="flat" cmpd="sng" w="28575">
            <a:solidFill>
              <a:srgbClr val="0000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5"/>
          <p:cNvSpPr txBox="1"/>
          <p:nvPr>
            <p:ph type="ctrTitle"/>
          </p:nvPr>
        </p:nvSpPr>
        <p:spPr>
          <a:xfrm>
            <a:off x="311125" y="2871148"/>
            <a:ext cx="4094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ODE</a:t>
            </a:r>
            <a:r>
              <a:rPr lang="en"/>
              <a:t> Model</a:t>
            </a:r>
            <a:endParaRPr/>
          </a:p>
        </p:txBody>
      </p:sp>
      <p:sp>
        <p:nvSpPr>
          <p:cNvPr id="423" name="Google Shape;423;p25"/>
          <p:cNvSpPr txBox="1"/>
          <p:nvPr>
            <p:ph idx="1" type="subTitle"/>
          </p:nvPr>
        </p:nvSpPr>
        <p:spPr>
          <a:xfrm>
            <a:off x="311125" y="3975450"/>
            <a:ext cx="4927800" cy="78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900"/>
              <a:t>Ordinary Differential Equation</a:t>
            </a:r>
            <a:r>
              <a:rPr lang="en" sz="1900"/>
              <a:t> based predictions</a:t>
            </a:r>
            <a:endParaRPr sz="1900"/>
          </a:p>
        </p:txBody>
      </p:sp>
      <p:sp>
        <p:nvSpPr>
          <p:cNvPr id="424" name="Google Shape;424;p2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25"/>
          <p:cNvSpPr txBox="1"/>
          <p:nvPr/>
        </p:nvSpPr>
        <p:spPr>
          <a:xfrm>
            <a:off x="311125" y="0"/>
            <a:ext cx="21816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0">
                <a:solidFill>
                  <a:srgbClr val="3F5378"/>
                </a:solidFill>
                <a:latin typeface="Roboto Condensed"/>
                <a:ea typeface="Roboto Condensed"/>
                <a:cs typeface="Roboto Condensed"/>
                <a:sym typeface="Roboto Condensed"/>
              </a:rPr>
              <a:t>2</a:t>
            </a:r>
            <a:endParaRPr b="1" sz="3000">
              <a:solidFill>
                <a:srgbClr val="3F5378"/>
              </a:solidFill>
              <a:latin typeface="Roboto Condensed"/>
              <a:ea typeface="Roboto Condensed"/>
              <a:cs typeface="Roboto Condensed"/>
              <a:sym typeface="Roboto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26"/>
          <p:cNvSpPr txBox="1"/>
          <p:nvPr>
            <p:ph idx="4294967295" type="ctrTitle"/>
          </p:nvPr>
        </p:nvSpPr>
        <p:spPr>
          <a:xfrm>
            <a:off x="3149900" y="186050"/>
            <a:ext cx="5701800" cy="9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3300">
                <a:solidFill>
                  <a:schemeClr val="accent5"/>
                </a:solidFill>
              </a:rPr>
              <a:t>Are stock prices time variant?</a:t>
            </a:r>
            <a:endParaRPr b="0" sz="3300">
              <a:solidFill>
                <a:schemeClr val="accent5"/>
              </a:solidFill>
            </a:endParaRPr>
          </a:p>
        </p:txBody>
      </p:sp>
      <p:sp>
        <p:nvSpPr>
          <p:cNvPr id="432" name="Google Shape;432;p26"/>
          <p:cNvSpPr txBox="1"/>
          <p:nvPr>
            <p:ph idx="4294967295" type="body"/>
          </p:nvPr>
        </p:nvSpPr>
        <p:spPr>
          <a:xfrm>
            <a:off x="548400" y="998988"/>
            <a:ext cx="8047200" cy="31455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a:t>No paper on using Neural ODE for stock prediction</a:t>
            </a:r>
            <a:endParaRPr sz="1200"/>
          </a:p>
          <a:p>
            <a:pPr indent="-381000" lvl="0" marL="457200" rtl="0" algn="l">
              <a:spcBef>
                <a:spcPts val="1000"/>
              </a:spcBef>
              <a:spcAft>
                <a:spcPts val="0"/>
              </a:spcAft>
              <a:buSzPts val="2400"/>
              <a:buChar char="▰"/>
            </a:pPr>
            <a:r>
              <a:rPr lang="en"/>
              <a:t>Needed insight for using time as a parameter or not?</a:t>
            </a:r>
            <a:endParaRPr sz="200"/>
          </a:p>
          <a:p>
            <a:pPr indent="-381000" lvl="0" marL="457200" rtl="0" algn="l">
              <a:spcBef>
                <a:spcPts val="1000"/>
              </a:spcBef>
              <a:spcAft>
                <a:spcPts val="1000"/>
              </a:spcAft>
              <a:buSzPts val="2400"/>
              <a:buFont typeface="Roboto Condensed"/>
              <a:buChar char="▰"/>
            </a:pPr>
            <a:r>
              <a:rPr lang="en"/>
              <a:t>Thought experiment - if the conditions of the market today were exactly replicated 10 years earlier, will the market behave the next day as it will tomorrow?</a:t>
            </a:r>
            <a:endParaRPr sz="2200"/>
          </a:p>
        </p:txBody>
      </p:sp>
      <p:sp>
        <p:nvSpPr>
          <p:cNvPr id="433" name="Google Shape;433;p26"/>
          <p:cNvSpPr txBox="1"/>
          <p:nvPr/>
        </p:nvSpPr>
        <p:spPr>
          <a:xfrm>
            <a:off x="398725" y="3841000"/>
            <a:ext cx="7336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Roboto Condensed"/>
                <a:ea typeface="Roboto Condensed"/>
                <a:cs typeface="Roboto Condensed"/>
                <a:sym typeface="Roboto Condensed"/>
              </a:rPr>
              <a:t>Conclusion: </a:t>
            </a:r>
            <a:r>
              <a:rPr lang="en" sz="2500">
                <a:latin typeface="Roboto Condensed Light"/>
                <a:ea typeface="Roboto Condensed Light"/>
                <a:cs typeface="Roboto Condensed Light"/>
                <a:sym typeface="Roboto Condensed Light"/>
              </a:rPr>
              <a:t>Stock prices are time invariant</a:t>
            </a:r>
            <a:endParaRPr sz="2500">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2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9" name="Google Shape;439;p27"/>
          <p:cNvSpPr txBox="1"/>
          <p:nvPr>
            <p:ph idx="4294967295" type="ctrTitle"/>
          </p:nvPr>
        </p:nvSpPr>
        <p:spPr>
          <a:xfrm>
            <a:off x="2502250" y="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Why use ODE </a:t>
            </a:r>
            <a:endParaRPr b="0" sz="3200">
              <a:solidFill>
                <a:schemeClr val="accent5"/>
              </a:solidFill>
            </a:endParaRPr>
          </a:p>
        </p:txBody>
      </p:sp>
      <p:sp>
        <p:nvSpPr>
          <p:cNvPr id="440" name="Google Shape;440;p27"/>
          <p:cNvSpPr txBox="1"/>
          <p:nvPr/>
        </p:nvSpPr>
        <p:spPr>
          <a:xfrm>
            <a:off x="153425" y="1159800"/>
            <a:ext cx="4553100" cy="1419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100"/>
              </a:spcBef>
              <a:spcAft>
                <a:spcPts val="0"/>
              </a:spcAft>
              <a:buNone/>
            </a:pPr>
            <a:r>
              <a:rPr lang="en" sz="1600">
                <a:solidFill>
                  <a:srgbClr val="333333"/>
                </a:solidFill>
                <a:highlight>
                  <a:schemeClr val="lt1"/>
                </a:highlight>
                <a:latin typeface="Roboto Condensed"/>
                <a:ea typeface="Roboto Condensed"/>
                <a:cs typeface="Roboto Condensed"/>
                <a:sym typeface="Roboto Condensed"/>
              </a:rPr>
              <a:t>Advanced ODE solvers differ from the simple Euler method in multiple aspects:</a:t>
            </a:r>
            <a:endParaRPr sz="1600">
              <a:solidFill>
                <a:srgbClr val="333333"/>
              </a:solidFill>
              <a:highlight>
                <a:srgbClr val="FFFFFF"/>
              </a:highlight>
              <a:latin typeface="Roboto Condensed"/>
              <a:ea typeface="Roboto Condensed"/>
              <a:cs typeface="Roboto Condensed"/>
              <a:sym typeface="Roboto Condensed"/>
            </a:endParaRPr>
          </a:p>
          <a:p>
            <a:pPr indent="-330200" lvl="0" marL="457200" rtl="0" algn="just">
              <a:spcBef>
                <a:spcPts val="1100"/>
              </a:spcBef>
              <a:spcAft>
                <a:spcPts val="0"/>
              </a:spcAft>
              <a:buClr>
                <a:schemeClr val="accent4"/>
              </a:buClr>
              <a:buSzPts val="1600"/>
              <a:buFont typeface="Roboto Condensed"/>
              <a:buChar char="▰"/>
            </a:pPr>
            <a:r>
              <a:rPr b="1" lang="en" sz="1600">
                <a:solidFill>
                  <a:srgbClr val="333333"/>
                </a:solidFill>
                <a:highlight>
                  <a:srgbClr val="FFFFFF"/>
                </a:highlight>
                <a:latin typeface="Roboto Condensed"/>
                <a:ea typeface="Roboto Condensed"/>
                <a:cs typeface="Roboto Condensed"/>
                <a:sym typeface="Roboto Condensed"/>
              </a:rPr>
              <a:t>Higher order methods</a:t>
            </a:r>
            <a:r>
              <a:rPr lang="en" sz="1600">
                <a:solidFill>
                  <a:srgbClr val="333333"/>
                </a:solidFill>
                <a:highlight>
                  <a:srgbClr val="FFFFFF"/>
                </a:highlight>
                <a:latin typeface="Roboto Condensed"/>
                <a:ea typeface="Roboto Condensed"/>
                <a:cs typeface="Roboto Condensed"/>
                <a:sym typeface="Roboto Condensed"/>
              </a:rPr>
              <a:t> - ODE solvers perform multiple function evaluations for each step of solving the ODE (which leads to more accurate solutions).</a:t>
            </a:r>
            <a:endParaRPr sz="1600">
              <a:solidFill>
                <a:srgbClr val="333333"/>
              </a:solidFill>
              <a:highlight>
                <a:srgbClr val="FFFFFF"/>
              </a:highlight>
              <a:latin typeface="Roboto Condensed"/>
              <a:ea typeface="Roboto Condensed"/>
              <a:cs typeface="Roboto Condensed"/>
              <a:sym typeface="Roboto Condensed"/>
            </a:endParaRPr>
          </a:p>
          <a:p>
            <a:pPr indent="-330200" lvl="0" marL="457200" rtl="0" algn="just">
              <a:spcBef>
                <a:spcPts val="1000"/>
              </a:spcBef>
              <a:spcAft>
                <a:spcPts val="0"/>
              </a:spcAft>
              <a:buClr>
                <a:schemeClr val="accent4"/>
              </a:buClr>
              <a:buSzPts val="1600"/>
              <a:buFont typeface="Roboto Condensed"/>
              <a:buChar char="▰"/>
            </a:pPr>
            <a:r>
              <a:rPr b="1" lang="en" sz="1600">
                <a:solidFill>
                  <a:srgbClr val="333333"/>
                </a:solidFill>
                <a:highlight>
                  <a:srgbClr val="FFFFFF"/>
                </a:highlight>
                <a:latin typeface="Roboto Condensed"/>
                <a:ea typeface="Roboto Condensed"/>
                <a:cs typeface="Roboto Condensed"/>
                <a:sym typeface="Roboto Condensed"/>
              </a:rPr>
              <a:t>Adaptive step-sizes</a:t>
            </a:r>
            <a:r>
              <a:rPr lang="en" sz="1600">
                <a:solidFill>
                  <a:srgbClr val="333333"/>
                </a:solidFill>
                <a:highlight>
                  <a:srgbClr val="FFFFFF"/>
                </a:highlight>
                <a:latin typeface="Roboto Condensed"/>
                <a:ea typeface="Roboto Condensed"/>
                <a:cs typeface="Roboto Condensed"/>
                <a:sym typeface="Roboto Condensed"/>
              </a:rPr>
              <a:t> - ResNets are evaluated at fixed intervals of "time" or layer depth. However, ODE-nets can evaluate the hidden activations or state at varying time intervals adapting to the complexity of the dynamics. </a:t>
            </a:r>
            <a:endParaRPr sz="1600">
              <a:solidFill>
                <a:srgbClr val="333333"/>
              </a:solidFill>
              <a:highlight>
                <a:srgbClr val="FFFFFF"/>
              </a:highlight>
              <a:latin typeface="Roboto Condensed"/>
              <a:ea typeface="Roboto Condensed"/>
              <a:cs typeface="Roboto Condensed"/>
              <a:sym typeface="Roboto Condensed"/>
            </a:endParaRPr>
          </a:p>
          <a:p>
            <a:pPr indent="0" lvl="0" marL="0" rtl="0" algn="just">
              <a:spcBef>
                <a:spcPts val="1000"/>
              </a:spcBef>
              <a:spcAft>
                <a:spcPts val="0"/>
              </a:spcAft>
              <a:buNone/>
            </a:pPr>
            <a:r>
              <a:t/>
            </a:r>
            <a:endParaRPr>
              <a:latin typeface="Roboto Condensed Light"/>
              <a:ea typeface="Roboto Condensed Light"/>
              <a:cs typeface="Roboto Condensed Light"/>
              <a:sym typeface="Roboto Condensed Light"/>
            </a:endParaRPr>
          </a:p>
          <a:p>
            <a:pPr indent="0" lvl="0" marL="0" rtl="0" algn="just">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441" name="Google Shape;441;p27"/>
          <p:cNvPicPr preferRelativeResize="0"/>
          <p:nvPr/>
        </p:nvPicPr>
        <p:blipFill>
          <a:blip r:embed="rId3">
            <a:alphaModFix/>
          </a:blip>
          <a:stretch>
            <a:fillRect/>
          </a:stretch>
        </p:blipFill>
        <p:spPr>
          <a:xfrm>
            <a:off x="4926315" y="1427900"/>
            <a:ext cx="3950535" cy="2826850"/>
          </a:xfrm>
          <a:prstGeom prst="rect">
            <a:avLst/>
          </a:prstGeom>
          <a:noFill/>
          <a:ln>
            <a:noFill/>
          </a:ln>
        </p:spPr>
      </p:pic>
      <p:sp>
        <p:nvSpPr>
          <p:cNvPr id="442" name="Google Shape;442;p27"/>
          <p:cNvSpPr txBox="1"/>
          <p:nvPr/>
        </p:nvSpPr>
        <p:spPr>
          <a:xfrm>
            <a:off x="77225" y="4712700"/>
            <a:ext cx="73365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Image Courtesy: Chen (et.al) </a:t>
            </a:r>
            <a:r>
              <a:rPr i="1" lang="en">
                <a:latin typeface="Roboto Condensed Light"/>
                <a:ea typeface="Roboto Condensed Light"/>
                <a:cs typeface="Roboto Condensed Light"/>
                <a:sym typeface="Roboto Condensed Light"/>
              </a:rPr>
              <a:t>Neural Ordinary Differential Equations</a:t>
            </a:r>
            <a:r>
              <a:rPr lang="en">
                <a:latin typeface="Roboto Condensed Light"/>
                <a:ea typeface="Roboto Condensed Light"/>
                <a:cs typeface="Roboto Condensed Light"/>
                <a:sym typeface="Roboto Condensed Light"/>
              </a:rPr>
              <a:t> </a:t>
            </a:r>
            <a:r>
              <a:rPr b="1" lang="en" sz="1200">
                <a:latin typeface="Roboto Condensed"/>
                <a:ea typeface="Roboto Condensed"/>
                <a:cs typeface="Roboto Condensed"/>
                <a:sym typeface="Roboto Condensed"/>
              </a:rPr>
              <a:t>[</a:t>
            </a:r>
            <a:r>
              <a:rPr b="1" lang="en" sz="1200" u="sng">
                <a:solidFill>
                  <a:schemeClr val="hlink"/>
                </a:solidFill>
                <a:latin typeface="Roboto Condensed"/>
                <a:ea typeface="Roboto Condensed"/>
                <a:cs typeface="Roboto Condensed"/>
                <a:sym typeface="Roboto Condensed"/>
                <a:hlinkClick r:id="rId4"/>
              </a:rPr>
              <a:t>https://arxiv.org/abs/1806.07366</a:t>
            </a:r>
            <a:r>
              <a:rPr b="1" lang="en" sz="1200">
                <a:latin typeface="Roboto Condensed"/>
                <a:ea typeface="Roboto Condensed"/>
                <a:cs typeface="Roboto Condensed"/>
                <a:sym typeface="Roboto Condensed"/>
              </a:rPr>
              <a:t>]</a:t>
            </a:r>
            <a:endParaRPr b="1" sz="1200">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2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28"/>
          <p:cNvSpPr txBox="1"/>
          <p:nvPr>
            <p:ph idx="4294967295" type="ctrTitle"/>
          </p:nvPr>
        </p:nvSpPr>
        <p:spPr>
          <a:xfrm>
            <a:off x="2502250" y="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 Some more benefits of</a:t>
            </a:r>
            <a:r>
              <a:rPr b="0" lang="en" sz="3200">
                <a:solidFill>
                  <a:schemeClr val="accent5"/>
                </a:solidFill>
              </a:rPr>
              <a:t> ODE Networks </a:t>
            </a:r>
            <a:endParaRPr b="0" sz="3200">
              <a:solidFill>
                <a:schemeClr val="accent5"/>
              </a:solidFill>
            </a:endParaRPr>
          </a:p>
        </p:txBody>
      </p:sp>
      <p:sp>
        <p:nvSpPr>
          <p:cNvPr id="449" name="Google Shape;449;p28"/>
          <p:cNvSpPr txBox="1"/>
          <p:nvPr/>
        </p:nvSpPr>
        <p:spPr>
          <a:xfrm>
            <a:off x="461250" y="1566900"/>
            <a:ext cx="8221500" cy="1419900"/>
          </a:xfrm>
          <a:prstGeom prst="rect">
            <a:avLst/>
          </a:prstGeom>
          <a:noFill/>
          <a:ln>
            <a:noFill/>
          </a:ln>
        </p:spPr>
        <p:txBody>
          <a:bodyPr anchorCtr="0" anchor="t" bIns="91425" lIns="91425" spcFirstLastPara="1" rIns="91425" wrap="square" tIns="91425">
            <a:noAutofit/>
          </a:bodyPr>
          <a:lstStyle/>
          <a:p>
            <a:pPr indent="-406400" lvl="0" marL="457200" rtl="0" algn="just">
              <a:spcBef>
                <a:spcPts val="0"/>
              </a:spcBef>
              <a:spcAft>
                <a:spcPts val="0"/>
              </a:spcAft>
              <a:buClr>
                <a:schemeClr val="accent4"/>
              </a:buClr>
              <a:buSzPts val="2800"/>
              <a:buFont typeface="Roboto Condensed"/>
              <a:buChar char="▰"/>
            </a:pPr>
            <a:r>
              <a:rPr b="1" lang="en" sz="1750">
                <a:solidFill>
                  <a:srgbClr val="333333"/>
                </a:solidFill>
                <a:highlight>
                  <a:srgbClr val="FFFFFF"/>
                </a:highlight>
                <a:latin typeface="Roboto Condensed"/>
                <a:ea typeface="Roboto Condensed"/>
                <a:cs typeface="Roboto Condensed"/>
                <a:sym typeface="Roboto Condensed"/>
              </a:rPr>
              <a:t>M</a:t>
            </a:r>
            <a:r>
              <a:rPr b="1" lang="en" sz="1750">
                <a:solidFill>
                  <a:srgbClr val="333333"/>
                </a:solidFill>
                <a:highlight>
                  <a:srgbClr val="FFFFFF"/>
                </a:highlight>
                <a:latin typeface="Roboto Condensed"/>
                <a:ea typeface="Roboto Condensed"/>
                <a:cs typeface="Roboto Condensed"/>
                <a:sym typeface="Roboto Condensed"/>
              </a:rPr>
              <a:t>ore memory efficient -</a:t>
            </a:r>
            <a:r>
              <a:rPr lang="en" sz="1750">
                <a:solidFill>
                  <a:srgbClr val="333333"/>
                </a:solidFill>
                <a:highlight>
                  <a:srgbClr val="FFFFFF"/>
                </a:highlight>
                <a:latin typeface="Roboto Condensed"/>
                <a:ea typeface="Roboto Condensed"/>
                <a:cs typeface="Roboto Condensed"/>
                <a:sym typeface="Roboto Condensed"/>
              </a:rPr>
              <a:t> compared to conventional ResNets and require fewer parameters.</a:t>
            </a:r>
            <a:endParaRPr sz="1750">
              <a:solidFill>
                <a:srgbClr val="333333"/>
              </a:solidFill>
              <a:highlight>
                <a:srgbClr val="FFFFFF"/>
              </a:highlight>
              <a:latin typeface="Roboto Condensed"/>
              <a:ea typeface="Roboto Condensed"/>
              <a:cs typeface="Roboto Condensed"/>
              <a:sym typeface="Roboto Condensed"/>
            </a:endParaRPr>
          </a:p>
          <a:p>
            <a:pPr indent="-406400" lvl="0" marL="457200" rtl="0" algn="just">
              <a:spcBef>
                <a:spcPts val="1000"/>
              </a:spcBef>
              <a:spcAft>
                <a:spcPts val="0"/>
              </a:spcAft>
              <a:buClr>
                <a:schemeClr val="accent4"/>
              </a:buClr>
              <a:buSzPts val="2800"/>
              <a:buFont typeface="Roboto Condensed"/>
              <a:buChar char="▰"/>
            </a:pPr>
            <a:r>
              <a:rPr b="1" lang="en" sz="1750">
                <a:solidFill>
                  <a:srgbClr val="333333"/>
                </a:solidFill>
                <a:highlight>
                  <a:srgbClr val="FFFFFF"/>
                </a:highlight>
                <a:latin typeface="Roboto Condensed"/>
                <a:ea typeface="Roboto Condensed"/>
                <a:cs typeface="Roboto Condensed"/>
                <a:sym typeface="Roboto Condensed"/>
              </a:rPr>
              <a:t>Tolerance level</a:t>
            </a:r>
            <a:r>
              <a:rPr lang="en" sz="1750">
                <a:solidFill>
                  <a:srgbClr val="333333"/>
                </a:solidFill>
                <a:highlight>
                  <a:srgbClr val="FFFFFF"/>
                </a:highlight>
                <a:latin typeface="Roboto Condensed"/>
                <a:ea typeface="Roboto Condensed"/>
                <a:cs typeface="Roboto Condensed"/>
                <a:sym typeface="Roboto Condensed"/>
              </a:rPr>
              <a:t> - as a parameter controls how accurate the solution is, at the cost of more function evaluations. It is a tradeoff between performance and speed. </a:t>
            </a:r>
            <a:endParaRPr sz="1750">
              <a:solidFill>
                <a:srgbClr val="333333"/>
              </a:solidFill>
              <a:highlight>
                <a:srgbClr val="FFFFFF"/>
              </a:highlight>
              <a:latin typeface="Roboto Condensed"/>
              <a:ea typeface="Roboto Condensed"/>
              <a:cs typeface="Roboto Condensed"/>
              <a:sym typeface="Roboto Condensed"/>
            </a:endParaRPr>
          </a:p>
          <a:p>
            <a:pPr indent="-406400" lvl="0" marL="457200" rtl="0" algn="just">
              <a:spcBef>
                <a:spcPts val="1000"/>
              </a:spcBef>
              <a:spcAft>
                <a:spcPts val="0"/>
              </a:spcAft>
              <a:buClr>
                <a:schemeClr val="accent4"/>
              </a:buClr>
              <a:buSzPts val="2800"/>
              <a:buFont typeface="Roboto Condensed"/>
              <a:buChar char="▰"/>
            </a:pPr>
            <a:r>
              <a:rPr b="1" lang="en" sz="1750">
                <a:solidFill>
                  <a:srgbClr val="333333"/>
                </a:solidFill>
                <a:highlight>
                  <a:srgbClr val="FFFFFF"/>
                </a:highlight>
                <a:latin typeface="Roboto Condensed"/>
                <a:ea typeface="Roboto Condensed"/>
                <a:cs typeface="Roboto Condensed"/>
                <a:sym typeface="Roboto Condensed"/>
              </a:rPr>
              <a:t>Continuous normalizing flows -</a:t>
            </a:r>
            <a:r>
              <a:rPr lang="en" sz="1750">
                <a:solidFill>
                  <a:srgbClr val="333333"/>
                </a:solidFill>
                <a:highlight>
                  <a:srgbClr val="FFFFFF"/>
                </a:highlight>
                <a:latin typeface="Roboto Condensed"/>
                <a:ea typeface="Roboto Condensed"/>
                <a:cs typeface="Roboto Condensed"/>
                <a:sym typeface="Roboto Condensed"/>
              </a:rPr>
              <a:t> The continuous nature of the ODE-net as opposed to a discrete network greatly simplifies and speeds up certain computations in training. </a:t>
            </a:r>
            <a:endParaRPr sz="1750">
              <a:solidFill>
                <a:srgbClr val="333333"/>
              </a:solidFill>
              <a:highlight>
                <a:srgbClr val="FFFFFF"/>
              </a:highlight>
              <a:latin typeface="Roboto Condensed"/>
              <a:ea typeface="Roboto Condensed"/>
              <a:cs typeface="Roboto Condensed"/>
              <a:sym typeface="Roboto Condensed"/>
            </a:endParaRPr>
          </a:p>
          <a:p>
            <a:pPr indent="0" lvl="0" marL="0" rtl="0" algn="l">
              <a:spcBef>
                <a:spcPts val="1000"/>
              </a:spcBef>
              <a:spcAft>
                <a:spcPts val="0"/>
              </a:spcAft>
              <a:buNone/>
            </a:pPr>
            <a:r>
              <a:t/>
            </a:r>
            <a:endParaRPr b="1" sz="1650">
              <a:solidFill>
                <a:srgbClr val="333333"/>
              </a:solidFill>
              <a:highlight>
                <a:srgbClr val="FFFFFF"/>
              </a:highlight>
              <a:latin typeface="Roboto Condensed"/>
              <a:ea typeface="Roboto Condensed"/>
              <a:cs typeface="Roboto Condensed"/>
              <a:sym typeface="Roboto Condensed"/>
            </a:endParaRPr>
          </a:p>
          <a:p>
            <a:pPr indent="0" lvl="0" marL="0" rtl="0" algn="l">
              <a:spcBef>
                <a:spcPts val="1000"/>
              </a:spcBef>
              <a:spcAft>
                <a:spcPts val="0"/>
              </a:spcAft>
              <a:buNone/>
            </a:pPr>
            <a:r>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29"/>
          <p:cNvSpPr txBox="1"/>
          <p:nvPr>
            <p:ph idx="4294967295" type="ctrTitle"/>
          </p:nvPr>
        </p:nvSpPr>
        <p:spPr>
          <a:xfrm>
            <a:off x="2502250" y="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Computational Graph of Latent ODE</a:t>
            </a:r>
            <a:endParaRPr b="0" sz="3200">
              <a:solidFill>
                <a:schemeClr val="accent5"/>
              </a:solidFill>
            </a:endParaRPr>
          </a:p>
        </p:txBody>
      </p:sp>
      <p:sp>
        <p:nvSpPr>
          <p:cNvPr id="456" name="Google Shape;456;p29"/>
          <p:cNvSpPr txBox="1"/>
          <p:nvPr/>
        </p:nvSpPr>
        <p:spPr>
          <a:xfrm>
            <a:off x="2015700" y="1618525"/>
            <a:ext cx="5014500" cy="14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a:t>
            </a:r>
            <a:endParaRPr>
              <a:latin typeface="Roboto Condensed Light"/>
              <a:ea typeface="Roboto Condensed Light"/>
              <a:cs typeface="Roboto Condensed Light"/>
              <a:sym typeface="Roboto Condensed Light"/>
            </a:endParaRPr>
          </a:p>
        </p:txBody>
      </p:sp>
      <p:pic>
        <p:nvPicPr>
          <p:cNvPr id="457" name="Google Shape;457;p29"/>
          <p:cNvPicPr preferRelativeResize="0"/>
          <p:nvPr/>
        </p:nvPicPr>
        <p:blipFill>
          <a:blip r:embed="rId3">
            <a:alphaModFix/>
          </a:blip>
          <a:stretch>
            <a:fillRect/>
          </a:stretch>
        </p:blipFill>
        <p:spPr>
          <a:xfrm>
            <a:off x="399300" y="1410000"/>
            <a:ext cx="8345399" cy="2679775"/>
          </a:xfrm>
          <a:prstGeom prst="rect">
            <a:avLst/>
          </a:prstGeom>
          <a:noFill/>
          <a:ln>
            <a:noFill/>
          </a:ln>
        </p:spPr>
      </p:pic>
      <p:sp>
        <p:nvSpPr>
          <p:cNvPr id="458" name="Google Shape;458;p29"/>
          <p:cNvSpPr txBox="1"/>
          <p:nvPr/>
        </p:nvSpPr>
        <p:spPr>
          <a:xfrm>
            <a:off x="3429000" y="4061175"/>
            <a:ext cx="5557200" cy="317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Roboto Condensed Light"/>
                <a:ea typeface="Roboto Condensed Light"/>
                <a:cs typeface="Roboto Condensed Light"/>
                <a:sym typeface="Roboto Condensed Light"/>
              </a:rPr>
              <a:t>Image Courtesy</a:t>
            </a:r>
            <a:r>
              <a:rPr lang="en">
                <a:latin typeface="Roboto Condensed Light"/>
                <a:ea typeface="Roboto Condensed Light"/>
                <a:cs typeface="Roboto Condensed Light"/>
                <a:sym typeface="Roboto Condensed Light"/>
              </a:rPr>
              <a:t> - Chen et. al. </a:t>
            </a:r>
            <a:r>
              <a:rPr lang="en"/>
              <a:t> </a:t>
            </a:r>
            <a:r>
              <a:rPr lang="en" sz="1100" u="sng">
                <a:solidFill>
                  <a:schemeClr val="hlink"/>
                </a:solidFill>
                <a:hlinkClick r:id="rId4"/>
              </a:rPr>
              <a:t>Neural Ordinary Differential Equations (arxiv.org)</a:t>
            </a:r>
            <a:endParaRPr>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txBox="1"/>
          <p:nvPr>
            <p:ph idx="4294967295" type="ctrTitle"/>
          </p:nvPr>
        </p:nvSpPr>
        <p:spPr>
          <a:xfrm>
            <a:off x="2656350" y="611875"/>
            <a:ext cx="3831300" cy="6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chemeClr val="accent5"/>
                </a:solidFill>
              </a:rPr>
              <a:t>Group Members</a:t>
            </a:r>
            <a:endParaRPr sz="3700">
              <a:solidFill>
                <a:schemeClr val="accent5"/>
              </a:solidFill>
            </a:endParaRPr>
          </a:p>
        </p:txBody>
      </p:sp>
      <p:sp>
        <p:nvSpPr>
          <p:cNvPr id="193" name="Google Shape;193;p1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12"/>
          <p:cNvSpPr txBox="1"/>
          <p:nvPr>
            <p:ph idx="4294967295" type="subTitle"/>
          </p:nvPr>
        </p:nvSpPr>
        <p:spPr>
          <a:xfrm>
            <a:off x="1528825" y="2006500"/>
            <a:ext cx="2580900" cy="6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Condensed"/>
                <a:ea typeface="Roboto Condensed"/>
                <a:cs typeface="Roboto Condensed"/>
                <a:sym typeface="Roboto Condensed"/>
              </a:rPr>
              <a:t>Aditya Singh (170056)</a:t>
            </a:r>
            <a:endParaRPr b="1" sz="1800">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800"/>
              <a:t>adisingh@iitk.ac.in</a:t>
            </a:r>
            <a:endParaRPr b="1" sz="1800"/>
          </a:p>
        </p:txBody>
      </p:sp>
      <p:grpSp>
        <p:nvGrpSpPr>
          <p:cNvPr id="195" name="Google Shape;195;p12"/>
          <p:cNvGrpSpPr/>
          <p:nvPr/>
        </p:nvGrpSpPr>
        <p:grpSpPr>
          <a:xfrm>
            <a:off x="2585626" y="1564474"/>
            <a:ext cx="467293" cy="315614"/>
            <a:chOff x="564675" y="1700625"/>
            <a:chExt cx="465200" cy="314200"/>
          </a:xfrm>
        </p:grpSpPr>
        <p:sp>
          <p:nvSpPr>
            <p:cNvPr id="196" name="Google Shape;196;p12"/>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2"/>
          <p:cNvSpPr txBox="1"/>
          <p:nvPr>
            <p:ph idx="4294967295" type="subTitle"/>
          </p:nvPr>
        </p:nvSpPr>
        <p:spPr>
          <a:xfrm>
            <a:off x="5032650" y="2006500"/>
            <a:ext cx="2580900" cy="6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Condensed"/>
                <a:ea typeface="Roboto Condensed"/>
                <a:cs typeface="Roboto Condensed"/>
                <a:sym typeface="Roboto Condensed"/>
              </a:rPr>
              <a:t>Nishtha (180489)</a:t>
            </a:r>
            <a:endParaRPr b="1" sz="1800">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800"/>
              <a:t>nishthaa</a:t>
            </a:r>
            <a:r>
              <a:rPr lang="en" sz="1800"/>
              <a:t>@iitk.ac.in</a:t>
            </a:r>
            <a:endParaRPr b="1" sz="1800"/>
          </a:p>
        </p:txBody>
      </p:sp>
      <p:grpSp>
        <p:nvGrpSpPr>
          <p:cNvPr id="200" name="Google Shape;200;p12"/>
          <p:cNvGrpSpPr/>
          <p:nvPr/>
        </p:nvGrpSpPr>
        <p:grpSpPr>
          <a:xfrm>
            <a:off x="6089451" y="1564474"/>
            <a:ext cx="467293" cy="315614"/>
            <a:chOff x="564675" y="1700625"/>
            <a:chExt cx="465200" cy="314200"/>
          </a:xfrm>
        </p:grpSpPr>
        <p:sp>
          <p:nvSpPr>
            <p:cNvPr id="201" name="Google Shape;201;p12"/>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2"/>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2"/>
          <p:cNvSpPr txBox="1"/>
          <p:nvPr>
            <p:ph idx="4294967295" type="subTitle"/>
          </p:nvPr>
        </p:nvSpPr>
        <p:spPr>
          <a:xfrm>
            <a:off x="1528825" y="3454300"/>
            <a:ext cx="2580900" cy="6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Condensed"/>
                <a:ea typeface="Roboto Condensed"/>
                <a:cs typeface="Roboto Condensed"/>
                <a:sym typeface="Roboto Condensed"/>
              </a:rPr>
              <a:t>Vartika Gupta (180849)</a:t>
            </a:r>
            <a:endParaRPr b="1" sz="1800">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800"/>
              <a:t>vartikag</a:t>
            </a:r>
            <a:r>
              <a:rPr lang="en" sz="1800"/>
              <a:t>@iitk.ac.in</a:t>
            </a:r>
            <a:endParaRPr b="1" sz="1800"/>
          </a:p>
        </p:txBody>
      </p:sp>
      <p:grpSp>
        <p:nvGrpSpPr>
          <p:cNvPr id="205" name="Google Shape;205;p12"/>
          <p:cNvGrpSpPr/>
          <p:nvPr/>
        </p:nvGrpSpPr>
        <p:grpSpPr>
          <a:xfrm>
            <a:off x="2585626" y="3012274"/>
            <a:ext cx="467293" cy="315614"/>
            <a:chOff x="564675" y="1700625"/>
            <a:chExt cx="465200" cy="314200"/>
          </a:xfrm>
        </p:grpSpPr>
        <p:sp>
          <p:nvSpPr>
            <p:cNvPr id="206" name="Google Shape;206;p12"/>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2"/>
          <p:cNvSpPr txBox="1"/>
          <p:nvPr>
            <p:ph idx="4294967295" type="subTitle"/>
          </p:nvPr>
        </p:nvSpPr>
        <p:spPr>
          <a:xfrm>
            <a:off x="5032650" y="3454300"/>
            <a:ext cx="2580900" cy="67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Condensed"/>
                <a:ea typeface="Roboto Condensed"/>
                <a:cs typeface="Roboto Condensed"/>
                <a:sym typeface="Roboto Condensed"/>
              </a:rPr>
              <a:t>Vaidic Jain (180845)</a:t>
            </a:r>
            <a:endParaRPr b="1" sz="1800">
              <a:latin typeface="Roboto Condensed"/>
              <a:ea typeface="Roboto Condensed"/>
              <a:cs typeface="Roboto Condensed"/>
              <a:sym typeface="Roboto Condensed"/>
            </a:endParaRPr>
          </a:p>
          <a:p>
            <a:pPr indent="0" lvl="0" marL="0" rtl="0" algn="ctr">
              <a:spcBef>
                <a:spcPts val="0"/>
              </a:spcBef>
              <a:spcAft>
                <a:spcPts val="0"/>
              </a:spcAft>
              <a:buClr>
                <a:schemeClr val="dk1"/>
              </a:buClr>
              <a:buSzPts val="1100"/>
              <a:buFont typeface="Arial"/>
              <a:buNone/>
            </a:pPr>
            <a:r>
              <a:rPr lang="en" sz="1800"/>
              <a:t>vaidic</a:t>
            </a:r>
            <a:r>
              <a:rPr lang="en" sz="1800"/>
              <a:t>@iitk.ac.in</a:t>
            </a:r>
            <a:endParaRPr b="1" sz="1800"/>
          </a:p>
        </p:txBody>
      </p:sp>
      <p:grpSp>
        <p:nvGrpSpPr>
          <p:cNvPr id="210" name="Google Shape;210;p12"/>
          <p:cNvGrpSpPr/>
          <p:nvPr/>
        </p:nvGrpSpPr>
        <p:grpSpPr>
          <a:xfrm>
            <a:off x="6089451" y="3012274"/>
            <a:ext cx="467293" cy="315614"/>
            <a:chOff x="564675" y="1700625"/>
            <a:chExt cx="465200" cy="314200"/>
          </a:xfrm>
        </p:grpSpPr>
        <p:sp>
          <p:nvSpPr>
            <p:cNvPr id="211" name="Google Shape;211;p12"/>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0"/>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a:t>
            </a:r>
            <a:endParaRPr/>
          </a:p>
        </p:txBody>
      </p:sp>
      <p:sp>
        <p:nvSpPr>
          <p:cNvPr id="464" name="Google Shape;464;p3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30"/>
          <p:cNvSpPr/>
          <p:nvPr/>
        </p:nvSpPr>
        <p:spPr>
          <a:xfrm>
            <a:off x="4477393" y="1403425"/>
            <a:ext cx="1697100" cy="1603500"/>
          </a:xfrm>
          <a:prstGeom prst="diamond">
            <a:avLst/>
          </a:prstGeom>
          <a:solidFill>
            <a:srgbClr val="C7D3E6">
              <a:alpha val="53070"/>
            </a:srgbClr>
          </a:solidFill>
          <a:ln cap="flat" cmpd="sng" w="28575">
            <a:solidFill>
              <a:srgbClr val="92A8C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263248"/>
              </a:solidFill>
              <a:latin typeface="Roboto Condensed"/>
              <a:ea typeface="Roboto Condensed"/>
              <a:cs typeface="Roboto Condensed"/>
              <a:sym typeface="Roboto Condensed"/>
            </a:endParaRPr>
          </a:p>
        </p:txBody>
      </p:sp>
      <p:sp>
        <p:nvSpPr>
          <p:cNvPr id="466" name="Google Shape;466;p30"/>
          <p:cNvSpPr/>
          <p:nvPr/>
        </p:nvSpPr>
        <p:spPr>
          <a:xfrm>
            <a:off x="3047163" y="1403425"/>
            <a:ext cx="1697100" cy="1603500"/>
          </a:xfrm>
          <a:prstGeom prst="diamond">
            <a:avLst/>
          </a:prstGeom>
          <a:noFill/>
          <a:ln cap="flat" cmpd="sng" w="28575">
            <a:solidFill>
              <a:srgbClr val="FF98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D26F00"/>
              </a:solidFill>
              <a:latin typeface="Roboto Condensed"/>
              <a:ea typeface="Roboto Condensed"/>
              <a:cs typeface="Roboto Condensed"/>
              <a:sym typeface="Roboto Condensed"/>
            </a:endParaRPr>
          </a:p>
        </p:txBody>
      </p:sp>
      <p:grpSp>
        <p:nvGrpSpPr>
          <p:cNvPr id="467" name="Google Shape;467;p30"/>
          <p:cNvGrpSpPr/>
          <p:nvPr/>
        </p:nvGrpSpPr>
        <p:grpSpPr>
          <a:xfrm>
            <a:off x="263101" y="580106"/>
            <a:ext cx="407743" cy="391135"/>
            <a:chOff x="5233525" y="4954450"/>
            <a:chExt cx="538275" cy="516350"/>
          </a:xfrm>
        </p:grpSpPr>
        <p:sp>
          <p:nvSpPr>
            <p:cNvPr id="468" name="Google Shape;468;p30"/>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0"/>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0"/>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0"/>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0"/>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0"/>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0"/>
          <p:cNvSpPr txBox="1"/>
          <p:nvPr/>
        </p:nvSpPr>
        <p:spPr>
          <a:xfrm>
            <a:off x="3488651" y="1892297"/>
            <a:ext cx="814200" cy="6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D26F00"/>
                </a:solidFill>
                <a:latin typeface="Roboto Condensed"/>
                <a:ea typeface="Roboto Condensed"/>
                <a:cs typeface="Roboto Condensed"/>
                <a:sym typeface="Roboto Condensed"/>
              </a:rPr>
              <a:t>Neural ODE</a:t>
            </a:r>
            <a:endParaRPr b="1">
              <a:solidFill>
                <a:srgbClr val="D26F00"/>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D26F00"/>
                </a:solidFill>
                <a:latin typeface="Roboto Condensed"/>
                <a:ea typeface="Roboto Condensed"/>
                <a:cs typeface="Roboto Condensed"/>
                <a:sym typeface="Roboto Condensed"/>
              </a:rPr>
              <a:t>(22,  22)</a:t>
            </a:r>
            <a:endParaRPr b="1">
              <a:solidFill>
                <a:srgbClr val="D26F00"/>
              </a:solidFill>
              <a:latin typeface="Roboto Condensed"/>
              <a:ea typeface="Roboto Condensed"/>
              <a:cs typeface="Roboto Condensed"/>
              <a:sym typeface="Roboto Condensed"/>
            </a:endParaRPr>
          </a:p>
        </p:txBody>
      </p:sp>
      <p:sp>
        <p:nvSpPr>
          <p:cNvPr id="480" name="Google Shape;480;p30"/>
          <p:cNvSpPr txBox="1"/>
          <p:nvPr/>
        </p:nvSpPr>
        <p:spPr>
          <a:xfrm>
            <a:off x="4694061" y="1892306"/>
            <a:ext cx="1263900" cy="6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263248"/>
                </a:solidFill>
                <a:latin typeface="Roboto Condensed"/>
                <a:ea typeface="Roboto Condensed"/>
                <a:cs typeface="Roboto Condensed"/>
                <a:sym typeface="Roboto Condensed"/>
              </a:rPr>
              <a:t>FC</a:t>
            </a:r>
            <a:endParaRPr b="1">
              <a:solidFill>
                <a:srgbClr val="263248"/>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263248"/>
                </a:solidFill>
                <a:latin typeface="Roboto Condensed"/>
                <a:ea typeface="Roboto Condensed"/>
                <a:cs typeface="Roboto Condensed"/>
                <a:sym typeface="Roboto Condensed"/>
              </a:rPr>
              <a:t>(22,1)</a:t>
            </a:r>
            <a:endParaRPr b="1">
              <a:solidFill>
                <a:srgbClr val="263248"/>
              </a:solidFill>
              <a:latin typeface="Roboto Condensed"/>
              <a:ea typeface="Roboto Condensed"/>
              <a:cs typeface="Roboto Condensed"/>
              <a:sym typeface="Roboto Condensed"/>
            </a:endParaRPr>
          </a:p>
        </p:txBody>
      </p:sp>
      <p:sp>
        <p:nvSpPr>
          <p:cNvPr id="481" name="Google Shape;481;p30"/>
          <p:cNvSpPr txBox="1"/>
          <p:nvPr/>
        </p:nvSpPr>
        <p:spPr>
          <a:xfrm>
            <a:off x="2187700" y="1861225"/>
            <a:ext cx="930300" cy="6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Roboto Condensed"/>
                <a:ea typeface="Roboto Condensed"/>
                <a:cs typeface="Roboto Condensed"/>
                <a:sym typeface="Roboto Condensed"/>
              </a:rPr>
              <a:t>INPUT : </a:t>
            </a:r>
            <a:endParaRPr b="1">
              <a:solidFill>
                <a:schemeClr val="accent1"/>
              </a:solidFill>
              <a:latin typeface="Roboto Condensed"/>
              <a:ea typeface="Roboto Condensed"/>
              <a:cs typeface="Roboto Condensed"/>
              <a:sym typeface="Roboto Condensed"/>
            </a:endParaRPr>
          </a:p>
        </p:txBody>
      </p:sp>
      <p:sp>
        <p:nvSpPr>
          <p:cNvPr id="482" name="Google Shape;482;p30"/>
          <p:cNvSpPr txBox="1"/>
          <p:nvPr/>
        </p:nvSpPr>
        <p:spPr>
          <a:xfrm>
            <a:off x="6153275" y="1861225"/>
            <a:ext cx="930300" cy="68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1"/>
                </a:solidFill>
                <a:latin typeface="Roboto Condensed"/>
                <a:ea typeface="Roboto Condensed"/>
                <a:cs typeface="Roboto Condensed"/>
                <a:sym typeface="Roboto Condensed"/>
              </a:rPr>
              <a:t>: OUTPUT </a:t>
            </a:r>
            <a:endParaRPr b="1">
              <a:solidFill>
                <a:schemeClr val="accent1"/>
              </a:solidFill>
              <a:latin typeface="Roboto Condensed"/>
              <a:ea typeface="Roboto Condensed"/>
              <a:cs typeface="Roboto Condensed"/>
              <a:sym typeface="Roboto Condensed"/>
            </a:endParaRPr>
          </a:p>
        </p:txBody>
      </p:sp>
      <p:sp>
        <p:nvSpPr>
          <p:cNvPr id="483" name="Google Shape;483;p30"/>
          <p:cNvSpPr/>
          <p:nvPr/>
        </p:nvSpPr>
        <p:spPr>
          <a:xfrm>
            <a:off x="6302035" y="3084775"/>
            <a:ext cx="1475100" cy="1475400"/>
          </a:xfrm>
          <a:prstGeom prst="diamond">
            <a:avLst/>
          </a:prstGeom>
          <a:solidFill>
            <a:srgbClr val="C7D3E6">
              <a:alpha val="53070"/>
            </a:srgbClr>
          </a:solidFill>
          <a:ln cap="flat" cmpd="sng" w="28575">
            <a:solidFill>
              <a:srgbClr val="92A8C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263248"/>
              </a:solidFill>
              <a:latin typeface="Roboto Condensed"/>
              <a:ea typeface="Roboto Condensed"/>
              <a:cs typeface="Roboto Condensed"/>
              <a:sym typeface="Roboto Condensed"/>
            </a:endParaRPr>
          </a:p>
        </p:txBody>
      </p:sp>
      <p:sp>
        <p:nvSpPr>
          <p:cNvPr id="484" name="Google Shape;484;p30"/>
          <p:cNvSpPr/>
          <p:nvPr/>
        </p:nvSpPr>
        <p:spPr>
          <a:xfrm>
            <a:off x="5060337" y="3084775"/>
            <a:ext cx="1475100" cy="1475400"/>
          </a:xfrm>
          <a:prstGeom prst="diamond">
            <a:avLst/>
          </a:prstGeom>
          <a:noFill/>
          <a:ln cap="flat" cmpd="sng" w="28575">
            <a:solidFill>
              <a:srgbClr val="FF98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D26F00"/>
              </a:solidFill>
              <a:latin typeface="Roboto Condensed"/>
              <a:ea typeface="Roboto Condensed"/>
              <a:cs typeface="Roboto Condensed"/>
              <a:sym typeface="Roboto Condensed"/>
            </a:endParaRPr>
          </a:p>
        </p:txBody>
      </p:sp>
      <p:sp>
        <p:nvSpPr>
          <p:cNvPr id="485" name="Google Shape;485;p30"/>
          <p:cNvSpPr txBox="1"/>
          <p:nvPr/>
        </p:nvSpPr>
        <p:spPr>
          <a:xfrm>
            <a:off x="5332101" y="3534600"/>
            <a:ext cx="9303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50">
                <a:solidFill>
                  <a:srgbClr val="D26F00"/>
                </a:solidFill>
                <a:latin typeface="Roboto Condensed"/>
                <a:ea typeface="Roboto Condensed"/>
                <a:cs typeface="Roboto Condensed"/>
                <a:sym typeface="Roboto Condensed"/>
              </a:rPr>
              <a:t>Dense3</a:t>
            </a:r>
            <a:endParaRPr b="1" sz="1450">
              <a:solidFill>
                <a:srgbClr val="D26F00"/>
              </a:solidFill>
              <a:latin typeface="Roboto Condensed"/>
              <a:ea typeface="Roboto Condensed"/>
              <a:cs typeface="Roboto Condensed"/>
              <a:sym typeface="Roboto Condensed"/>
            </a:endParaRPr>
          </a:p>
          <a:p>
            <a:pPr indent="0" lvl="0" marL="0" rtl="0" algn="ctr">
              <a:spcBef>
                <a:spcPts val="0"/>
              </a:spcBef>
              <a:spcAft>
                <a:spcPts val="0"/>
              </a:spcAft>
              <a:buNone/>
            </a:pPr>
            <a:r>
              <a:rPr b="1" lang="en" sz="1450">
                <a:solidFill>
                  <a:srgbClr val="D26F00"/>
                </a:solidFill>
                <a:latin typeface="Roboto Condensed"/>
                <a:ea typeface="Roboto Condensed"/>
                <a:cs typeface="Roboto Condensed"/>
                <a:sym typeface="Roboto Condensed"/>
              </a:rPr>
              <a:t>(128,64)</a:t>
            </a:r>
            <a:endParaRPr b="1" sz="1450">
              <a:solidFill>
                <a:srgbClr val="D26F00"/>
              </a:solidFill>
              <a:latin typeface="Roboto Condensed"/>
              <a:ea typeface="Roboto Condensed"/>
              <a:cs typeface="Roboto Condensed"/>
              <a:sym typeface="Roboto Condensed"/>
            </a:endParaRPr>
          </a:p>
        </p:txBody>
      </p:sp>
      <p:sp>
        <p:nvSpPr>
          <p:cNvPr id="486" name="Google Shape;486;p30"/>
          <p:cNvSpPr txBox="1"/>
          <p:nvPr/>
        </p:nvSpPr>
        <p:spPr>
          <a:xfrm>
            <a:off x="6490738" y="3534600"/>
            <a:ext cx="10986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263248"/>
                </a:solidFill>
                <a:latin typeface="Roboto Condensed"/>
                <a:ea typeface="Roboto Condensed"/>
                <a:cs typeface="Roboto Condensed"/>
                <a:sym typeface="Roboto Condensed"/>
              </a:rPr>
              <a:t>Dense4</a:t>
            </a:r>
            <a:endParaRPr b="1" sz="1500">
              <a:solidFill>
                <a:srgbClr val="263248"/>
              </a:solidFill>
              <a:latin typeface="Roboto Condensed"/>
              <a:ea typeface="Roboto Condensed"/>
              <a:cs typeface="Roboto Condensed"/>
              <a:sym typeface="Roboto Condensed"/>
            </a:endParaRPr>
          </a:p>
          <a:p>
            <a:pPr indent="0" lvl="0" marL="0" rtl="0" algn="ctr">
              <a:spcBef>
                <a:spcPts val="0"/>
              </a:spcBef>
              <a:spcAft>
                <a:spcPts val="0"/>
              </a:spcAft>
              <a:buNone/>
            </a:pPr>
            <a:r>
              <a:rPr b="1" lang="en" sz="1500">
                <a:solidFill>
                  <a:srgbClr val="263248"/>
                </a:solidFill>
                <a:latin typeface="Roboto Condensed"/>
                <a:ea typeface="Roboto Condensed"/>
                <a:cs typeface="Roboto Condensed"/>
                <a:sym typeface="Roboto Condensed"/>
              </a:rPr>
              <a:t>(64,22)</a:t>
            </a:r>
            <a:endParaRPr b="1" sz="1500">
              <a:solidFill>
                <a:srgbClr val="263248"/>
              </a:solidFill>
              <a:latin typeface="Roboto Condensed"/>
              <a:ea typeface="Roboto Condensed"/>
              <a:cs typeface="Roboto Condensed"/>
              <a:sym typeface="Roboto Condensed"/>
            </a:endParaRPr>
          </a:p>
        </p:txBody>
      </p:sp>
      <p:sp>
        <p:nvSpPr>
          <p:cNvPr id="487" name="Google Shape;487;p30"/>
          <p:cNvSpPr/>
          <p:nvPr/>
        </p:nvSpPr>
        <p:spPr>
          <a:xfrm>
            <a:off x="3817385" y="3084900"/>
            <a:ext cx="1475100" cy="1475400"/>
          </a:xfrm>
          <a:prstGeom prst="diamond">
            <a:avLst/>
          </a:prstGeom>
          <a:solidFill>
            <a:srgbClr val="C7D3E6">
              <a:alpha val="53070"/>
            </a:srgbClr>
          </a:solidFill>
          <a:ln cap="flat" cmpd="sng" w="28575">
            <a:solidFill>
              <a:srgbClr val="92A8C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263248"/>
              </a:solidFill>
              <a:latin typeface="Roboto Condensed"/>
              <a:ea typeface="Roboto Condensed"/>
              <a:cs typeface="Roboto Condensed"/>
              <a:sym typeface="Roboto Condensed"/>
            </a:endParaRPr>
          </a:p>
        </p:txBody>
      </p:sp>
      <p:sp>
        <p:nvSpPr>
          <p:cNvPr id="488" name="Google Shape;488;p30"/>
          <p:cNvSpPr/>
          <p:nvPr/>
        </p:nvSpPr>
        <p:spPr>
          <a:xfrm>
            <a:off x="2575687" y="3084900"/>
            <a:ext cx="1475100" cy="1475400"/>
          </a:xfrm>
          <a:prstGeom prst="diamond">
            <a:avLst/>
          </a:prstGeom>
          <a:noFill/>
          <a:ln cap="flat" cmpd="sng" w="28575">
            <a:solidFill>
              <a:srgbClr val="FF98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D26F00"/>
              </a:solidFill>
              <a:latin typeface="Roboto Condensed"/>
              <a:ea typeface="Roboto Condensed"/>
              <a:cs typeface="Roboto Condensed"/>
              <a:sym typeface="Roboto Condensed"/>
            </a:endParaRPr>
          </a:p>
        </p:txBody>
      </p:sp>
      <p:sp>
        <p:nvSpPr>
          <p:cNvPr id="489" name="Google Shape;489;p30"/>
          <p:cNvSpPr txBox="1"/>
          <p:nvPr/>
        </p:nvSpPr>
        <p:spPr>
          <a:xfrm>
            <a:off x="2908340" y="3534717"/>
            <a:ext cx="8085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450">
                <a:solidFill>
                  <a:srgbClr val="D26F00"/>
                </a:solidFill>
                <a:latin typeface="Roboto Condensed"/>
                <a:ea typeface="Roboto Condensed"/>
                <a:cs typeface="Roboto Condensed"/>
                <a:sym typeface="Roboto Condensed"/>
              </a:rPr>
              <a:t>Dense</a:t>
            </a:r>
            <a:r>
              <a:rPr b="1" lang="en" sz="1450">
                <a:solidFill>
                  <a:srgbClr val="D26F00"/>
                </a:solidFill>
                <a:latin typeface="Roboto Condensed"/>
                <a:ea typeface="Roboto Condensed"/>
                <a:cs typeface="Roboto Condensed"/>
                <a:sym typeface="Roboto Condensed"/>
              </a:rPr>
              <a:t>1</a:t>
            </a:r>
            <a:endParaRPr b="1" sz="1450">
              <a:solidFill>
                <a:srgbClr val="D26F00"/>
              </a:solidFill>
              <a:latin typeface="Roboto Condensed"/>
              <a:ea typeface="Roboto Condensed"/>
              <a:cs typeface="Roboto Condensed"/>
              <a:sym typeface="Roboto Condensed"/>
            </a:endParaRPr>
          </a:p>
          <a:p>
            <a:pPr indent="0" lvl="0" marL="0" rtl="0" algn="ctr">
              <a:spcBef>
                <a:spcPts val="0"/>
              </a:spcBef>
              <a:spcAft>
                <a:spcPts val="0"/>
              </a:spcAft>
              <a:buNone/>
            </a:pPr>
            <a:r>
              <a:rPr b="1" lang="en" sz="1450">
                <a:solidFill>
                  <a:srgbClr val="D26F00"/>
                </a:solidFill>
                <a:latin typeface="Roboto Condensed"/>
                <a:ea typeface="Roboto Condensed"/>
                <a:cs typeface="Roboto Condensed"/>
                <a:sym typeface="Roboto Condensed"/>
              </a:rPr>
              <a:t>(22,64)</a:t>
            </a:r>
            <a:endParaRPr b="1" sz="1450">
              <a:solidFill>
                <a:srgbClr val="D26F00"/>
              </a:solidFill>
              <a:latin typeface="Roboto Condensed"/>
              <a:ea typeface="Roboto Condensed"/>
              <a:cs typeface="Roboto Condensed"/>
              <a:sym typeface="Roboto Condensed"/>
            </a:endParaRPr>
          </a:p>
        </p:txBody>
      </p:sp>
      <p:sp>
        <p:nvSpPr>
          <p:cNvPr id="490" name="Google Shape;490;p30"/>
          <p:cNvSpPr txBox="1"/>
          <p:nvPr/>
        </p:nvSpPr>
        <p:spPr>
          <a:xfrm>
            <a:off x="4006088" y="3534725"/>
            <a:ext cx="10986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263248"/>
                </a:solidFill>
                <a:latin typeface="Roboto Condensed"/>
                <a:ea typeface="Roboto Condensed"/>
                <a:cs typeface="Roboto Condensed"/>
                <a:sym typeface="Roboto Condensed"/>
              </a:rPr>
              <a:t>Dense</a:t>
            </a:r>
            <a:r>
              <a:rPr b="1" lang="en" sz="1500">
                <a:solidFill>
                  <a:srgbClr val="263248"/>
                </a:solidFill>
                <a:latin typeface="Roboto Condensed"/>
                <a:ea typeface="Roboto Condensed"/>
                <a:cs typeface="Roboto Condensed"/>
                <a:sym typeface="Roboto Condensed"/>
              </a:rPr>
              <a:t>2</a:t>
            </a:r>
            <a:endParaRPr b="1" sz="1500">
              <a:solidFill>
                <a:srgbClr val="263248"/>
              </a:solidFill>
              <a:latin typeface="Roboto Condensed"/>
              <a:ea typeface="Roboto Condensed"/>
              <a:cs typeface="Roboto Condensed"/>
              <a:sym typeface="Roboto Condensed"/>
            </a:endParaRPr>
          </a:p>
          <a:p>
            <a:pPr indent="0" lvl="0" marL="0" rtl="0" algn="ctr">
              <a:spcBef>
                <a:spcPts val="0"/>
              </a:spcBef>
              <a:spcAft>
                <a:spcPts val="0"/>
              </a:spcAft>
              <a:buNone/>
            </a:pPr>
            <a:r>
              <a:rPr b="1" lang="en" sz="1500">
                <a:solidFill>
                  <a:srgbClr val="263248"/>
                </a:solidFill>
                <a:latin typeface="Roboto Condensed"/>
                <a:ea typeface="Roboto Condensed"/>
                <a:cs typeface="Roboto Condensed"/>
                <a:sym typeface="Roboto Condensed"/>
              </a:rPr>
              <a:t>(64,128)</a:t>
            </a:r>
            <a:endParaRPr b="1" sz="1500">
              <a:solidFill>
                <a:srgbClr val="263248"/>
              </a:solidFill>
              <a:latin typeface="Roboto Condensed"/>
              <a:ea typeface="Roboto Condensed"/>
              <a:cs typeface="Roboto Condensed"/>
              <a:sym typeface="Roboto Condensed"/>
            </a:endParaRPr>
          </a:p>
        </p:txBody>
      </p:sp>
      <p:sp>
        <p:nvSpPr>
          <p:cNvPr id="491" name="Google Shape;491;p30"/>
          <p:cNvSpPr txBox="1"/>
          <p:nvPr/>
        </p:nvSpPr>
        <p:spPr>
          <a:xfrm>
            <a:off x="670850" y="3264325"/>
            <a:ext cx="2604900" cy="11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Roboto Condensed Light"/>
                <a:ea typeface="Roboto Condensed Light"/>
                <a:cs typeface="Roboto Condensed Light"/>
                <a:sym typeface="Roboto Condensed Light"/>
              </a:rPr>
              <a:t>Neural ODE -</a:t>
            </a:r>
            <a:endParaRPr sz="27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2100">
                <a:latin typeface="Roboto Condensed Light"/>
                <a:ea typeface="Roboto Condensed Light"/>
                <a:cs typeface="Roboto Condensed Light"/>
                <a:sym typeface="Roboto Condensed Light"/>
              </a:rPr>
              <a:t>&gt; </a:t>
            </a:r>
            <a:r>
              <a:rPr lang="en" sz="1700">
                <a:latin typeface="Roboto Condensed Light"/>
                <a:ea typeface="Roboto Condensed Light"/>
                <a:cs typeface="Roboto Condensed Light"/>
                <a:sym typeface="Roboto Condensed Light"/>
              </a:rPr>
              <a:t>solver - dopri8</a:t>
            </a:r>
            <a:endParaRPr sz="1700">
              <a:latin typeface="Roboto Condensed Light"/>
              <a:ea typeface="Roboto Condensed Light"/>
              <a:cs typeface="Roboto Condensed Light"/>
              <a:sym typeface="Roboto Condensed Light"/>
            </a:endParaRPr>
          </a:p>
          <a:p>
            <a:pPr indent="0" lvl="0" marL="0" rtl="0" algn="l">
              <a:lnSpc>
                <a:spcPct val="70000"/>
              </a:lnSpc>
              <a:spcBef>
                <a:spcPts val="0"/>
              </a:spcBef>
              <a:spcAft>
                <a:spcPts val="0"/>
              </a:spcAft>
              <a:buNone/>
            </a:pPr>
            <a:r>
              <a:rPr lang="en" sz="1700">
                <a:latin typeface="Roboto Condensed Light"/>
                <a:ea typeface="Roboto Condensed Light"/>
                <a:cs typeface="Roboto Condensed Light"/>
                <a:sym typeface="Roboto Condensed Light"/>
              </a:rPr>
              <a:t>&gt; absolute tol - 1.4e-5</a:t>
            </a:r>
            <a:r>
              <a:rPr lang="en" sz="2300">
                <a:latin typeface="Roboto Condensed Light"/>
                <a:ea typeface="Roboto Condensed Light"/>
                <a:cs typeface="Roboto Condensed Light"/>
                <a:sym typeface="Roboto Condensed Light"/>
              </a:rPr>
              <a:t> </a:t>
            </a:r>
            <a:endParaRPr sz="2300">
              <a:latin typeface="Roboto Condensed Light"/>
              <a:ea typeface="Roboto Condensed Light"/>
              <a:cs typeface="Roboto Condensed Light"/>
              <a:sym typeface="Roboto Condensed Light"/>
            </a:endParaRPr>
          </a:p>
        </p:txBody>
      </p:sp>
      <p:sp>
        <p:nvSpPr>
          <p:cNvPr id="492" name="Google Shape;492;p30"/>
          <p:cNvSpPr txBox="1"/>
          <p:nvPr/>
        </p:nvSpPr>
        <p:spPr>
          <a:xfrm>
            <a:off x="670850" y="1861225"/>
            <a:ext cx="12639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TORCHDYN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Module for solving ODEs</a:t>
            </a:r>
            <a:endParaRPr sz="1600">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par>
                                <p:cTn fill="hold" nodeType="with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par>
                                <p:cTn fill="hold" nodeType="with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par>
                                <p:cTn fill="hold" nodeType="with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par>
                                <p:cTn fill="hold" nodeType="with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grpSp>
        <p:nvGrpSpPr>
          <p:cNvPr id="497" name="Google Shape;497;p31"/>
          <p:cNvGrpSpPr/>
          <p:nvPr/>
        </p:nvGrpSpPr>
        <p:grpSpPr>
          <a:xfrm>
            <a:off x="1256779" y="2182872"/>
            <a:ext cx="3079552" cy="614579"/>
            <a:chOff x="-1535283" y="1287960"/>
            <a:chExt cx="11486579" cy="2067200"/>
          </a:xfrm>
        </p:grpSpPr>
        <p:sp>
          <p:nvSpPr>
            <p:cNvPr id="498" name="Google Shape;498;p3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499" name="Google Shape;499;p3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00" name="Google Shape;500;p3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01" name="Google Shape;501;p3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02" name="Google Shape;502;p3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503" name="Google Shape;503;p31"/>
          <p:cNvGrpSpPr/>
          <p:nvPr/>
        </p:nvGrpSpPr>
        <p:grpSpPr>
          <a:xfrm>
            <a:off x="1256779" y="3163280"/>
            <a:ext cx="3079552" cy="614579"/>
            <a:chOff x="-1535283" y="1287960"/>
            <a:chExt cx="11486579" cy="2067200"/>
          </a:xfrm>
        </p:grpSpPr>
        <p:sp>
          <p:nvSpPr>
            <p:cNvPr id="504" name="Google Shape;504;p3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05" name="Google Shape;505;p3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06" name="Google Shape;506;p3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07" name="Google Shape;507;p3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08" name="Google Shape;508;p3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509" name="Google Shape;509;p31"/>
          <p:cNvGrpSpPr/>
          <p:nvPr/>
        </p:nvGrpSpPr>
        <p:grpSpPr>
          <a:xfrm>
            <a:off x="1256779" y="1202465"/>
            <a:ext cx="3079552" cy="614579"/>
            <a:chOff x="-1535283" y="1287960"/>
            <a:chExt cx="11486579" cy="2067200"/>
          </a:xfrm>
        </p:grpSpPr>
        <p:sp>
          <p:nvSpPr>
            <p:cNvPr id="510" name="Google Shape;510;p3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11" name="Google Shape;511;p3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12" name="Google Shape;512;p3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13" name="Google Shape;513;p3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14" name="Google Shape;514;p3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515" name="Google Shape;515;p31"/>
          <p:cNvSpPr txBox="1"/>
          <p:nvPr>
            <p:ph idx="4294967295" type="ctrTitle"/>
          </p:nvPr>
        </p:nvSpPr>
        <p:spPr>
          <a:xfrm>
            <a:off x="1598756" y="133039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1099 (~80%)</a:t>
            </a:r>
            <a:endParaRPr sz="2800"/>
          </a:p>
        </p:txBody>
      </p:sp>
      <p:sp>
        <p:nvSpPr>
          <p:cNvPr id="516" name="Google Shape;516;p31"/>
          <p:cNvSpPr txBox="1"/>
          <p:nvPr>
            <p:ph idx="4294967295" type="subTitle"/>
          </p:nvPr>
        </p:nvSpPr>
        <p:spPr>
          <a:xfrm>
            <a:off x="1598756" y="1692481"/>
            <a:ext cx="2391300" cy="3138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Size of Training Set</a:t>
            </a:r>
            <a:endParaRPr sz="1700">
              <a:solidFill>
                <a:srgbClr val="3F5378"/>
              </a:solidFill>
              <a:latin typeface="Roboto Condensed"/>
              <a:ea typeface="Roboto Condensed"/>
              <a:cs typeface="Roboto Condensed"/>
              <a:sym typeface="Roboto Condensed"/>
            </a:endParaRPr>
          </a:p>
        </p:txBody>
      </p:sp>
      <p:sp>
        <p:nvSpPr>
          <p:cNvPr id="517" name="Google Shape;517;p31"/>
          <p:cNvSpPr txBox="1"/>
          <p:nvPr>
            <p:ph idx="4294967295" type="ctrTitle"/>
          </p:nvPr>
        </p:nvSpPr>
        <p:spPr>
          <a:xfrm>
            <a:off x="1598756" y="328958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600</a:t>
            </a:r>
            <a:endParaRPr sz="2800"/>
          </a:p>
        </p:txBody>
      </p:sp>
      <p:sp>
        <p:nvSpPr>
          <p:cNvPr id="518" name="Google Shape;518;p31"/>
          <p:cNvSpPr txBox="1"/>
          <p:nvPr>
            <p:ph idx="4294967295" type="subTitle"/>
          </p:nvPr>
        </p:nvSpPr>
        <p:spPr>
          <a:xfrm>
            <a:off x="1598756" y="3662027"/>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Epochs</a:t>
            </a:r>
            <a:endParaRPr sz="1700">
              <a:solidFill>
                <a:srgbClr val="3F5378"/>
              </a:solidFill>
              <a:latin typeface="Roboto Condensed"/>
              <a:ea typeface="Roboto Condensed"/>
              <a:cs typeface="Roboto Condensed"/>
              <a:sym typeface="Roboto Condensed"/>
            </a:endParaRPr>
          </a:p>
        </p:txBody>
      </p:sp>
      <p:sp>
        <p:nvSpPr>
          <p:cNvPr id="519" name="Google Shape;519;p31"/>
          <p:cNvSpPr txBox="1"/>
          <p:nvPr>
            <p:ph idx="4294967295" type="ctrTitle"/>
          </p:nvPr>
        </p:nvSpPr>
        <p:spPr>
          <a:xfrm>
            <a:off x="1598756" y="2306642"/>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MSE</a:t>
            </a:r>
            <a:endParaRPr sz="2800"/>
          </a:p>
        </p:txBody>
      </p:sp>
      <p:sp>
        <p:nvSpPr>
          <p:cNvPr id="520" name="Google Shape;520;p31"/>
          <p:cNvSpPr txBox="1"/>
          <p:nvPr>
            <p:ph idx="4294967295" type="subTitle"/>
          </p:nvPr>
        </p:nvSpPr>
        <p:spPr>
          <a:xfrm>
            <a:off x="1598756" y="2668652"/>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Loss</a:t>
            </a:r>
            <a:endParaRPr sz="1700">
              <a:solidFill>
                <a:srgbClr val="3F5378"/>
              </a:solidFill>
              <a:latin typeface="Roboto Condensed"/>
              <a:ea typeface="Roboto Condensed"/>
              <a:cs typeface="Roboto Condensed"/>
              <a:sym typeface="Roboto Condensed"/>
            </a:endParaRPr>
          </a:p>
        </p:txBody>
      </p:sp>
      <p:sp>
        <p:nvSpPr>
          <p:cNvPr id="521" name="Google Shape;521;p3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22" name="Google Shape;522;p31"/>
          <p:cNvGrpSpPr/>
          <p:nvPr/>
        </p:nvGrpSpPr>
        <p:grpSpPr>
          <a:xfrm>
            <a:off x="4807662" y="2182872"/>
            <a:ext cx="3079552" cy="614579"/>
            <a:chOff x="-1535283" y="1287960"/>
            <a:chExt cx="11486579" cy="2067200"/>
          </a:xfrm>
        </p:grpSpPr>
        <p:sp>
          <p:nvSpPr>
            <p:cNvPr id="523" name="Google Shape;523;p3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24" name="Google Shape;524;p3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25" name="Google Shape;525;p3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26" name="Google Shape;526;p3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27" name="Google Shape;527;p3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528" name="Google Shape;528;p31"/>
          <p:cNvGrpSpPr/>
          <p:nvPr/>
        </p:nvGrpSpPr>
        <p:grpSpPr>
          <a:xfrm>
            <a:off x="4807662" y="3163280"/>
            <a:ext cx="3079552" cy="614579"/>
            <a:chOff x="-1535283" y="1287960"/>
            <a:chExt cx="11486579" cy="2067200"/>
          </a:xfrm>
        </p:grpSpPr>
        <p:sp>
          <p:nvSpPr>
            <p:cNvPr id="529" name="Google Shape;529;p3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30" name="Google Shape;530;p3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31" name="Google Shape;531;p3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32" name="Google Shape;532;p3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33" name="Google Shape;533;p3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534" name="Google Shape;534;p31"/>
          <p:cNvGrpSpPr/>
          <p:nvPr/>
        </p:nvGrpSpPr>
        <p:grpSpPr>
          <a:xfrm>
            <a:off x="4807662" y="1202465"/>
            <a:ext cx="3079552" cy="614579"/>
            <a:chOff x="-1535283" y="1287960"/>
            <a:chExt cx="11486579" cy="2067200"/>
          </a:xfrm>
        </p:grpSpPr>
        <p:sp>
          <p:nvSpPr>
            <p:cNvPr id="535" name="Google Shape;535;p31"/>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36" name="Google Shape;536;p31"/>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37" name="Google Shape;537;p31"/>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38" name="Google Shape;538;p31"/>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39" name="Google Shape;539;p31"/>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540" name="Google Shape;540;p31"/>
          <p:cNvSpPr txBox="1"/>
          <p:nvPr>
            <p:ph idx="4294967295" type="ctrTitle"/>
          </p:nvPr>
        </p:nvSpPr>
        <p:spPr>
          <a:xfrm>
            <a:off x="5149638" y="133039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22</a:t>
            </a:r>
            <a:endParaRPr sz="2800"/>
          </a:p>
        </p:txBody>
      </p:sp>
      <p:sp>
        <p:nvSpPr>
          <p:cNvPr id="541" name="Google Shape;541;p31"/>
          <p:cNvSpPr txBox="1"/>
          <p:nvPr>
            <p:ph idx="4294967295" type="subTitle"/>
          </p:nvPr>
        </p:nvSpPr>
        <p:spPr>
          <a:xfrm>
            <a:off x="5149638" y="1692481"/>
            <a:ext cx="2391300" cy="3138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Sequence Length (</a:t>
            </a:r>
            <a:r>
              <a:rPr b="1" lang="en" sz="1700">
                <a:solidFill>
                  <a:srgbClr val="3F5378"/>
                </a:solidFill>
                <a:latin typeface="Roboto Condensed"/>
                <a:ea typeface="Roboto Condensed"/>
                <a:cs typeface="Roboto Condensed"/>
                <a:sym typeface="Roboto Condensed"/>
              </a:rPr>
              <a:t>K</a:t>
            </a:r>
            <a:r>
              <a:rPr lang="en" sz="1700">
                <a:solidFill>
                  <a:srgbClr val="3F5378"/>
                </a:solidFill>
                <a:latin typeface="Roboto Condensed"/>
                <a:ea typeface="Roboto Condensed"/>
                <a:cs typeface="Roboto Condensed"/>
                <a:sym typeface="Roboto Condensed"/>
              </a:rPr>
              <a:t>)</a:t>
            </a:r>
            <a:endParaRPr sz="1700">
              <a:solidFill>
                <a:srgbClr val="3F5378"/>
              </a:solidFill>
              <a:latin typeface="Roboto Condensed"/>
              <a:ea typeface="Roboto Condensed"/>
              <a:cs typeface="Roboto Condensed"/>
              <a:sym typeface="Roboto Condensed"/>
            </a:endParaRPr>
          </a:p>
        </p:txBody>
      </p:sp>
      <p:sp>
        <p:nvSpPr>
          <p:cNvPr id="542" name="Google Shape;542;p31"/>
          <p:cNvSpPr txBox="1"/>
          <p:nvPr>
            <p:ph idx="4294967295" type="ctrTitle"/>
          </p:nvPr>
        </p:nvSpPr>
        <p:spPr>
          <a:xfrm>
            <a:off x="5149638" y="328958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Adam</a:t>
            </a:r>
            <a:endParaRPr sz="2800"/>
          </a:p>
        </p:txBody>
      </p:sp>
      <p:sp>
        <p:nvSpPr>
          <p:cNvPr id="543" name="Google Shape;543;p31"/>
          <p:cNvSpPr txBox="1"/>
          <p:nvPr>
            <p:ph idx="4294967295" type="subTitle"/>
          </p:nvPr>
        </p:nvSpPr>
        <p:spPr>
          <a:xfrm>
            <a:off x="5149638" y="3662027"/>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Optimizer</a:t>
            </a:r>
            <a:endParaRPr sz="1700">
              <a:solidFill>
                <a:srgbClr val="3F5378"/>
              </a:solidFill>
              <a:latin typeface="Roboto Condensed"/>
              <a:ea typeface="Roboto Condensed"/>
              <a:cs typeface="Roboto Condensed"/>
              <a:sym typeface="Roboto Condensed"/>
            </a:endParaRPr>
          </a:p>
        </p:txBody>
      </p:sp>
      <p:sp>
        <p:nvSpPr>
          <p:cNvPr id="544" name="Google Shape;544;p31"/>
          <p:cNvSpPr txBox="1"/>
          <p:nvPr>
            <p:ph idx="4294967295" type="ctrTitle"/>
          </p:nvPr>
        </p:nvSpPr>
        <p:spPr>
          <a:xfrm>
            <a:off x="5149638" y="2306642"/>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0.001, 0.1</a:t>
            </a:r>
            <a:endParaRPr sz="2800"/>
          </a:p>
        </p:txBody>
      </p:sp>
      <p:sp>
        <p:nvSpPr>
          <p:cNvPr id="545" name="Google Shape;545;p31"/>
          <p:cNvSpPr txBox="1"/>
          <p:nvPr>
            <p:ph idx="4294967295" type="subTitle"/>
          </p:nvPr>
        </p:nvSpPr>
        <p:spPr>
          <a:xfrm>
            <a:off x="5108850" y="2694650"/>
            <a:ext cx="2625300" cy="6147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Learning Rate, L2 regularizer (weight decay)</a:t>
            </a:r>
            <a:endParaRPr sz="1700">
              <a:solidFill>
                <a:srgbClr val="3F5378"/>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10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32"/>
          <p:cNvPicPr preferRelativeResize="0"/>
          <p:nvPr/>
        </p:nvPicPr>
        <p:blipFill rotWithShape="1">
          <a:blip r:embed="rId3">
            <a:alphaModFix/>
          </a:blip>
          <a:srcRect b="0" l="0" r="0" t="5678"/>
          <a:stretch/>
        </p:blipFill>
        <p:spPr>
          <a:xfrm>
            <a:off x="292675" y="706625"/>
            <a:ext cx="8851326" cy="3801225"/>
          </a:xfrm>
          <a:prstGeom prst="rect">
            <a:avLst/>
          </a:prstGeom>
          <a:noFill/>
          <a:ln>
            <a:noFill/>
          </a:ln>
        </p:spPr>
      </p:pic>
      <p:sp>
        <p:nvSpPr>
          <p:cNvPr id="551" name="Google Shape;551;p3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2" name="Google Shape;552;p32"/>
          <p:cNvSpPr/>
          <p:nvPr/>
        </p:nvSpPr>
        <p:spPr>
          <a:xfrm>
            <a:off x="1829300" y="1135200"/>
            <a:ext cx="1891500" cy="4119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rPr>
              <a:t>--- </a:t>
            </a:r>
            <a:r>
              <a:rPr b="1" lang="en"/>
              <a:t>- Actual Close</a:t>
            </a:r>
            <a:endParaRPr b="1"/>
          </a:p>
          <a:p>
            <a:pPr indent="0" lvl="0" marL="0" rtl="0" algn="l">
              <a:spcBef>
                <a:spcPts val="0"/>
              </a:spcBef>
              <a:spcAft>
                <a:spcPts val="0"/>
              </a:spcAft>
              <a:buNone/>
            </a:pPr>
            <a:r>
              <a:rPr b="1" lang="en">
                <a:solidFill>
                  <a:srgbClr val="3D85C6"/>
                </a:solidFill>
              </a:rPr>
              <a:t>--- </a:t>
            </a:r>
            <a:r>
              <a:rPr b="1" lang="en"/>
              <a:t>- Predicted Close</a:t>
            </a:r>
            <a:endParaRPr b="1">
              <a:solidFill>
                <a:srgbClr val="3D85C6"/>
              </a:solidFill>
            </a:endParaRPr>
          </a:p>
        </p:txBody>
      </p:sp>
      <p:sp>
        <p:nvSpPr>
          <p:cNvPr id="553" name="Google Shape;553;p32"/>
          <p:cNvSpPr txBox="1"/>
          <p:nvPr>
            <p:ph idx="4294967295" type="ctrTitle"/>
          </p:nvPr>
        </p:nvSpPr>
        <p:spPr>
          <a:xfrm>
            <a:off x="2502250" y="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Training for 600 epochs</a:t>
            </a:r>
            <a:endParaRPr b="0" sz="3200">
              <a:solidFill>
                <a:schemeClr val="accent5"/>
              </a:solidFill>
            </a:endParaRPr>
          </a:p>
        </p:txBody>
      </p:sp>
      <p:sp>
        <p:nvSpPr>
          <p:cNvPr id="554" name="Google Shape;554;p32"/>
          <p:cNvSpPr txBox="1"/>
          <p:nvPr/>
        </p:nvSpPr>
        <p:spPr>
          <a:xfrm>
            <a:off x="2968000" y="4162400"/>
            <a:ext cx="4497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Time in per year (1 year ~252 trading days)</a:t>
            </a:r>
            <a:endParaRPr b="1"/>
          </a:p>
        </p:txBody>
      </p:sp>
      <p:sp>
        <p:nvSpPr>
          <p:cNvPr id="555" name="Google Shape;555;p32"/>
          <p:cNvSpPr txBox="1"/>
          <p:nvPr/>
        </p:nvSpPr>
        <p:spPr>
          <a:xfrm rot="-5400000">
            <a:off x="-68175" y="2096700"/>
            <a:ext cx="15111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Closing Price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33"/>
          <p:cNvPicPr preferRelativeResize="0"/>
          <p:nvPr/>
        </p:nvPicPr>
        <p:blipFill rotWithShape="1">
          <a:blip r:embed="rId3">
            <a:alphaModFix/>
          </a:blip>
          <a:srcRect b="5396" l="6754" r="8283" t="9757"/>
          <a:stretch/>
        </p:blipFill>
        <p:spPr>
          <a:xfrm>
            <a:off x="1056875" y="755925"/>
            <a:ext cx="6798051" cy="3960327"/>
          </a:xfrm>
          <a:prstGeom prst="rect">
            <a:avLst/>
          </a:prstGeom>
          <a:noFill/>
          <a:ln>
            <a:noFill/>
          </a:ln>
        </p:spPr>
      </p:pic>
      <p:sp>
        <p:nvSpPr>
          <p:cNvPr id="561" name="Google Shape;561;p3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2" name="Google Shape;562;p33"/>
          <p:cNvSpPr txBox="1"/>
          <p:nvPr>
            <p:ph idx="4294967295" type="ctrTitle"/>
          </p:nvPr>
        </p:nvSpPr>
        <p:spPr>
          <a:xfrm>
            <a:off x="2502250" y="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Training and Test Loss</a:t>
            </a:r>
            <a:endParaRPr b="0" sz="3200">
              <a:solidFill>
                <a:schemeClr val="accent5"/>
              </a:solidFill>
            </a:endParaRPr>
          </a:p>
        </p:txBody>
      </p:sp>
      <p:sp>
        <p:nvSpPr>
          <p:cNvPr id="563" name="Google Shape;563;p33"/>
          <p:cNvSpPr/>
          <p:nvPr/>
        </p:nvSpPr>
        <p:spPr>
          <a:xfrm>
            <a:off x="5726500" y="919925"/>
            <a:ext cx="1891500" cy="4119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rPr>
              <a:t>--- </a:t>
            </a:r>
            <a:r>
              <a:rPr b="1" lang="en"/>
              <a:t>- Test Loss</a:t>
            </a:r>
            <a:endParaRPr b="1"/>
          </a:p>
          <a:p>
            <a:pPr indent="0" lvl="0" marL="0" rtl="0" algn="l">
              <a:spcBef>
                <a:spcPts val="0"/>
              </a:spcBef>
              <a:spcAft>
                <a:spcPts val="0"/>
              </a:spcAft>
              <a:buNone/>
            </a:pPr>
            <a:r>
              <a:rPr b="1" lang="en">
                <a:solidFill>
                  <a:srgbClr val="3D85C6"/>
                </a:solidFill>
              </a:rPr>
              <a:t>--- </a:t>
            </a:r>
            <a:r>
              <a:rPr b="1" lang="en"/>
              <a:t>- Training loss</a:t>
            </a:r>
            <a:endParaRPr b="1">
              <a:solidFill>
                <a:srgbClr val="3D85C6"/>
              </a:solidFill>
            </a:endParaRPr>
          </a:p>
        </p:txBody>
      </p:sp>
      <p:sp>
        <p:nvSpPr>
          <p:cNvPr id="564" name="Google Shape;564;p33"/>
          <p:cNvSpPr txBox="1"/>
          <p:nvPr/>
        </p:nvSpPr>
        <p:spPr>
          <a:xfrm rot="-5400000">
            <a:off x="474925" y="2312600"/>
            <a:ext cx="11829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MSE Loss</a:t>
            </a:r>
            <a:endParaRPr b="1"/>
          </a:p>
        </p:txBody>
      </p:sp>
      <p:sp>
        <p:nvSpPr>
          <p:cNvPr id="565" name="Google Shape;565;p33"/>
          <p:cNvSpPr txBox="1"/>
          <p:nvPr/>
        </p:nvSpPr>
        <p:spPr>
          <a:xfrm>
            <a:off x="3742650" y="4512150"/>
            <a:ext cx="16587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No. of Epochs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par>
                                <p:cTn fill="hold" nodeType="with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34"/>
          <p:cNvPicPr preferRelativeResize="0"/>
          <p:nvPr/>
        </p:nvPicPr>
        <p:blipFill rotWithShape="1">
          <a:blip r:embed="rId3">
            <a:alphaModFix/>
          </a:blip>
          <a:srcRect b="4273" l="5675" r="5648" t="7434"/>
          <a:stretch/>
        </p:blipFill>
        <p:spPr>
          <a:xfrm>
            <a:off x="252525" y="1010100"/>
            <a:ext cx="6648201" cy="3309375"/>
          </a:xfrm>
          <a:prstGeom prst="rect">
            <a:avLst/>
          </a:prstGeom>
          <a:noFill/>
          <a:ln>
            <a:noFill/>
          </a:ln>
        </p:spPr>
      </p:pic>
      <p:sp>
        <p:nvSpPr>
          <p:cNvPr id="571" name="Google Shape;571;p3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34"/>
          <p:cNvSpPr txBox="1"/>
          <p:nvPr>
            <p:ph idx="4294967295" type="ctrTitle"/>
          </p:nvPr>
        </p:nvSpPr>
        <p:spPr>
          <a:xfrm>
            <a:off x="3440325" y="0"/>
            <a:ext cx="55677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Test Prediction</a:t>
            </a:r>
            <a:endParaRPr b="0" sz="3200">
              <a:solidFill>
                <a:schemeClr val="accent5"/>
              </a:solidFill>
            </a:endParaRPr>
          </a:p>
        </p:txBody>
      </p:sp>
      <p:grpSp>
        <p:nvGrpSpPr>
          <p:cNvPr id="573" name="Google Shape;573;p34"/>
          <p:cNvGrpSpPr/>
          <p:nvPr/>
        </p:nvGrpSpPr>
        <p:grpSpPr>
          <a:xfrm>
            <a:off x="6642770" y="2255061"/>
            <a:ext cx="2440710" cy="694993"/>
            <a:chOff x="185742" y="1287960"/>
            <a:chExt cx="8044527" cy="2067200"/>
          </a:xfrm>
        </p:grpSpPr>
        <p:sp>
          <p:nvSpPr>
            <p:cNvPr id="574" name="Google Shape;574;p34"/>
            <p:cNvSpPr/>
            <p:nvPr/>
          </p:nvSpPr>
          <p:spPr>
            <a:xfrm>
              <a:off x="6978450" y="1287960"/>
              <a:ext cx="1243800" cy="414300"/>
            </a:xfrm>
            <a:prstGeom prst="triangle">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75" name="Google Shape;575;p34"/>
            <p:cNvSpPr/>
            <p:nvPr/>
          </p:nvSpPr>
          <p:spPr>
            <a:xfrm flipH="1" rot="10800000">
              <a:off x="1423250" y="1697050"/>
              <a:ext cx="5566500" cy="1243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76" name="Google Shape;576;p34"/>
            <p:cNvSpPr/>
            <p:nvPr/>
          </p:nvSpPr>
          <p:spPr>
            <a:xfrm flipH="1" rot="10800000">
              <a:off x="6986470" y="1697043"/>
              <a:ext cx="1243800" cy="12438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77" name="Google Shape;577;p34"/>
            <p:cNvSpPr/>
            <p:nvPr/>
          </p:nvSpPr>
          <p:spPr>
            <a:xfrm flipH="1">
              <a:off x="185742" y="1697043"/>
              <a:ext cx="1243800" cy="12438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578" name="Google Shape;578;p34"/>
            <p:cNvSpPr/>
            <p:nvPr/>
          </p:nvSpPr>
          <p:spPr>
            <a:xfrm rot="10800000">
              <a:off x="185748" y="2940860"/>
              <a:ext cx="1243800" cy="414300"/>
            </a:xfrm>
            <a:prstGeom prst="triangle">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579" name="Google Shape;579;p34"/>
          <p:cNvSpPr txBox="1"/>
          <p:nvPr>
            <p:ph idx="4294967295" type="ctrTitle"/>
          </p:nvPr>
        </p:nvSpPr>
        <p:spPr>
          <a:xfrm>
            <a:off x="6642774" y="2396575"/>
            <a:ext cx="2501100" cy="41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3F5378"/>
                </a:solidFill>
              </a:rPr>
              <a:t>0.07701</a:t>
            </a:r>
            <a:endParaRPr sz="2300">
              <a:solidFill>
                <a:srgbClr val="3F5378"/>
              </a:solidFill>
            </a:endParaRPr>
          </a:p>
        </p:txBody>
      </p:sp>
      <p:sp>
        <p:nvSpPr>
          <p:cNvPr id="580" name="Google Shape;580;p34"/>
          <p:cNvSpPr txBox="1"/>
          <p:nvPr>
            <p:ph idx="4294967295" type="subTitle"/>
          </p:nvPr>
        </p:nvSpPr>
        <p:spPr>
          <a:xfrm>
            <a:off x="6845670" y="2852258"/>
            <a:ext cx="2034900" cy="3366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2000">
                <a:solidFill>
                  <a:srgbClr val="FF9800"/>
                </a:solidFill>
                <a:latin typeface="Roboto Condensed"/>
                <a:ea typeface="Roboto Condensed"/>
                <a:cs typeface="Roboto Condensed"/>
                <a:sym typeface="Roboto Condensed"/>
              </a:rPr>
              <a:t>MSE (Test Set)</a:t>
            </a:r>
            <a:endParaRPr sz="2000">
              <a:solidFill>
                <a:srgbClr val="FF9800"/>
              </a:solidFill>
              <a:latin typeface="Roboto Condensed"/>
              <a:ea typeface="Roboto Condensed"/>
              <a:cs typeface="Roboto Condensed"/>
              <a:sym typeface="Roboto Condensed"/>
            </a:endParaRPr>
          </a:p>
        </p:txBody>
      </p:sp>
      <p:sp>
        <p:nvSpPr>
          <p:cNvPr id="581" name="Google Shape;581;p34"/>
          <p:cNvSpPr/>
          <p:nvPr/>
        </p:nvSpPr>
        <p:spPr>
          <a:xfrm>
            <a:off x="844375" y="1594450"/>
            <a:ext cx="1760100" cy="4833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txBox="1"/>
          <p:nvPr/>
        </p:nvSpPr>
        <p:spPr>
          <a:xfrm>
            <a:off x="1307650" y="1594450"/>
            <a:ext cx="13881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Actual Close</a:t>
            </a:r>
            <a:endParaRPr b="1" sz="1100"/>
          </a:p>
          <a:p>
            <a:pPr indent="0" lvl="0" marL="0" rtl="0" algn="l">
              <a:spcBef>
                <a:spcPts val="0"/>
              </a:spcBef>
              <a:spcAft>
                <a:spcPts val="0"/>
              </a:spcAft>
              <a:buNone/>
            </a:pPr>
            <a:r>
              <a:rPr b="1" lang="en" sz="1100"/>
              <a:t>Predicted Close</a:t>
            </a:r>
            <a:endParaRPr b="1" sz="1100"/>
          </a:p>
        </p:txBody>
      </p:sp>
      <p:cxnSp>
        <p:nvCxnSpPr>
          <p:cNvPr id="583" name="Google Shape;583;p34"/>
          <p:cNvCxnSpPr/>
          <p:nvPr/>
        </p:nvCxnSpPr>
        <p:spPr>
          <a:xfrm rot="10800000">
            <a:off x="985450" y="1745700"/>
            <a:ext cx="322200" cy="0"/>
          </a:xfrm>
          <a:prstGeom prst="straightConnector1">
            <a:avLst/>
          </a:prstGeom>
          <a:noFill/>
          <a:ln cap="flat" cmpd="sng" w="28575">
            <a:solidFill>
              <a:srgbClr val="FF9900"/>
            </a:solidFill>
            <a:prstDash val="solid"/>
            <a:round/>
            <a:headEnd len="med" w="med" type="none"/>
            <a:tailEnd len="med" w="med" type="none"/>
          </a:ln>
        </p:spPr>
      </p:cxnSp>
      <p:cxnSp>
        <p:nvCxnSpPr>
          <p:cNvPr id="584" name="Google Shape;584;p34"/>
          <p:cNvCxnSpPr/>
          <p:nvPr/>
        </p:nvCxnSpPr>
        <p:spPr>
          <a:xfrm rot="10800000">
            <a:off x="985450" y="1909050"/>
            <a:ext cx="322200" cy="0"/>
          </a:xfrm>
          <a:prstGeom prst="straightConnector1">
            <a:avLst/>
          </a:prstGeom>
          <a:noFill/>
          <a:ln cap="flat" cmpd="sng" w="28575">
            <a:solidFill>
              <a:srgbClr val="3D85C6"/>
            </a:solidFill>
            <a:prstDash val="solid"/>
            <a:round/>
            <a:headEnd len="med" w="med" type="none"/>
            <a:tailEnd len="med" w="med" type="none"/>
          </a:ln>
        </p:spPr>
      </p:cxnSp>
      <p:sp>
        <p:nvSpPr>
          <p:cNvPr id="585" name="Google Shape;585;p34"/>
          <p:cNvSpPr txBox="1"/>
          <p:nvPr/>
        </p:nvSpPr>
        <p:spPr>
          <a:xfrm rot="-5400000">
            <a:off x="-549600" y="2295300"/>
            <a:ext cx="15111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Closing Price</a:t>
            </a:r>
            <a:endParaRPr b="1"/>
          </a:p>
        </p:txBody>
      </p:sp>
      <p:sp>
        <p:nvSpPr>
          <p:cNvPr id="586" name="Google Shape;586;p34"/>
          <p:cNvSpPr txBox="1"/>
          <p:nvPr/>
        </p:nvSpPr>
        <p:spPr>
          <a:xfrm>
            <a:off x="1545900" y="4148400"/>
            <a:ext cx="3783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Time in per year (1 year ~252 trading days)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5"/>
          <p:cNvSpPr txBox="1"/>
          <p:nvPr>
            <p:ph idx="1" type="body"/>
          </p:nvPr>
        </p:nvSpPr>
        <p:spPr>
          <a:xfrm>
            <a:off x="548400" y="1401101"/>
            <a:ext cx="8047200" cy="34146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Font typeface="Roboto Condensed"/>
              <a:buChar char="▰"/>
            </a:pPr>
            <a:r>
              <a:rPr lang="en">
                <a:latin typeface="Roboto Condensed"/>
                <a:ea typeface="Roboto Condensed"/>
                <a:cs typeface="Roboto Condensed"/>
                <a:sym typeface="Roboto Condensed"/>
              </a:rPr>
              <a:t>Marginally better prediction than LSTM</a:t>
            </a:r>
            <a:endParaRPr>
              <a:latin typeface="Roboto Condensed"/>
              <a:ea typeface="Roboto Condensed"/>
              <a:cs typeface="Roboto Condensed"/>
              <a:sym typeface="Roboto Condensed"/>
            </a:endParaRPr>
          </a:p>
          <a:p>
            <a:pPr indent="-381000" lvl="0" marL="457200" rtl="0" algn="l">
              <a:spcBef>
                <a:spcPts val="1000"/>
              </a:spcBef>
              <a:spcAft>
                <a:spcPts val="0"/>
              </a:spcAft>
              <a:buSzPts val="2400"/>
              <a:buFont typeface="Roboto Condensed"/>
              <a:buChar char="▰"/>
            </a:pPr>
            <a:r>
              <a:rPr lang="en">
                <a:latin typeface="Roboto Condensed"/>
                <a:ea typeface="Roboto Condensed"/>
                <a:cs typeface="Roboto Condensed"/>
                <a:sym typeface="Roboto Condensed"/>
              </a:rPr>
              <a:t>Very slow training process</a:t>
            </a:r>
            <a:endParaRPr sz="2200"/>
          </a:p>
          <a:p>
            <a:pPr indent="-381000" lvl="0" marL="457200" rtl="0" algn="l">
              <a:spcBef>
                <a:spcPts val="1000"/>
              </a:spcBef>
              <a:spcAft>
                <a:spcPts val="0"/>
              </a:spcAft>
              <a:buSzPts val="2400"/>
              <a:buFont typeface="Roboto Condensed"/>
              <a:buChar char="▰"/>
            </a:pPr>
            <a:r>
              <a:rPr lang="en">
                <a:latin typeface="Roboto Condensed"/>
                <a:ea typeface="Roboto Condensed"/>
                <a:cs typeface="Roboto Condensed"/>
                <a:sym typeface="Roboto Condensed"/>
              </a:rPr>
              <a:t>Can overfit easily if not regularized adequately</a:t>
            </a:r>
            <a:endParaRPr sz="2200"/>
          </a:p>
          <a:p>
            <a:pPr indent="-381000" lvl="0" marL="457200" rtl="0" algn="l">
              <a:spcBef>
                <a:spcPts val="1000"/>
              </a:spcBef>
              <a:spcAft>
                <a:spcPts val="1000"/>
              </a:spcAft>
              <a:buSzPts val="2400"/>
              <a:buFont typeface="Roboto Condensed"/>
              <a:buChar char="▰"/>
            </a:pPr>
            <a:r>
              <a:rPr lang="en">
                <a:latin typeface="Roboto Condensed"/>
                <a:ea typeface="Roboto Condensed"/>
                <a:cs typeface="Roboto Condensed"/>
                <a:sym typeface="Roboto Condensed"/>
              </a:rPr>
              <a:t>Risk of instability for low tolerance</a:t>
            </a:r>
            <a:endParaRPr>
              <a:latin typeface="Roboto Condensed"/>
              <a:ea typeface="Roboto Condensed"/>
              <a:cs typeface="Roboto Condensed"/>
              <a:sym typeface="Roboto Condensed"/>
            </a:endParaRPr>
          </a:p>
        </p:txBody>
      </p:sp>
      <p:sp>
        <p:nvSpPr>
          <p:cNvPr id="592" name="Google Shape;592;p3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35"/>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OBSERVATIONS</a:t>
            </a:r>
            <a:endParaRPr/>
          </a:p>
        </p:txBody>
      </p:sp>
      <p:grpSp>
        <p:nvGrpSpPr>
          <p:cNvPr id="594" name="Google Shape;594;p35"/>
          <p:cNvGrpSpPr/>
          <p:nvPr/>
        </p:nvGrpSpPr>
        <p:grpSpPr>
          <a:xfrm>
            <a:off x="312466" y="587260"/>
            <a:ext cx="309022" cy="376837"/>
            <a:chOff x="596350" y="929175"/>
            <a:chExt cx="407950" cy="497475"/>
          </a:xfrm>
        </p:grpSpPr>
        <p:sp>
          <p:nvSpPr>
            <p:cNvPr id="595" name="Google Shape;595;p35"/>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5"/>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5"/>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5"/>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5"/>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5"/>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5"/>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6"/>
          <p:cNvSpPr txBox="1"/>
          <p:nvPr>
            <p:ph type="ctrTitle"/>
          </p:nvPr>
        </p:nvSpPr>
        <p:spPr>
          <a:xfrm>
            <a:off x="311125" y="2871148"/>
            <a:ext cx="4094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S</a:t>
            </a:r>
            <a:r>
              <a:rPr lang="en"/>
              <a:t>DE Model</a:t>
            </a:r>
            <a:endParaRPr/>
          </a:p>
        </p:txBody>
      </p:sp>
      <p:sp>
        <p:nvSpPr>
          <p:cNvPr id="607" name="Google Shape;607;p36"/>
          <p:cNvSpPr txBox="1"/>
          <p:nvPr>
            <p:ph idx="1" type="subTitle"/>
          </p:nvPr>
        </p:nvSpPr>
        <p:spPr>
          <a:xfrm>
            <a:off x="311125" y="3975450"/>
            <a:ext cx="4927800" cy="78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900"/>
              <a:t>Stochastic</a:t>
            </a:r>
            <a:r>
              <a:rPr lang="en" sz="1900"/>
              <a:t> Differential Equation based predictions</a:t>
            </a:r>
            <a:endParaRPr sz="1900"/>
          </a:p>
        </p:txBody>
      </p:sp>
      <p:sp>
        <p:nvSpPr>
          <p:cNvPr id="608" name="Google Shape;608;p3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9" name="Google Shape;609;p36"/>
          <p:cNvSpPr txBox="1"/>
          <p:nvPr/>
        </p:nvSpPr>
        <p:spPr>
          <a:xfrm>
            <a:off x="311125" y="0"/>
            <a:ext cx="21816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0">
                <a:solidFill>
                  <a:srgbClr val="3F5378"/>
                </a:solidFill>
                <a:latin typeface="Roboto Condensed"/>
                <a:ea typeface="Roboto Condensed"/>
                <a:cs typeface="Roboto Condensed"/>
                <a:sym typeface="Roboto Condensed"/>
              </a:rPr>
              <a:t>3</a:t>
            </a:r>
            <a:endParaRPr b="1" sz="3000">
              <a:solidFill>
                <a:srgbClr val="3F5378"/>
              </a:solidFill>
              <a:latin typeface="Roboto Condensed"/>
              <a:ea typeface="Roboto Condensed"/>
              <a:cs typeface="Roboto Condensed"/>
              <a:sym typeface="Roboto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5" name="Google Shape;615;p37"/>
          <p:cNvSpPr txBox="1"/>
          <p:nvPr>
            <p:ph idx="4294967295" type="ctrTitle"/>
          </p:nvPr>
        </p:nvSpPr>
        <p:spPr>
          <a:xfrm>
            <a:off x="2502250" y="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Why use SDE </a:t>
            </a:r>
            <a:endParaRPr b="0" sz="3200">
              <a:solidFill>
                <a:schemeClr val="accent5"/>
              </a:solidFill>
            </a:endParaRPr>
          </a:p>
        </p:txBody>
      </p:sp>
      <p:sp>
        <p:nvSpPr>
          <p:cNvPr id="616" name="Google Shape;616;p37"/>
          <p:cNvSpPr txBox="1"/>
          <p:nvPr/>
        </p:nvSpPr>
        <p:spPr>
          <a:xfrm>
            <a:off x="213000" y="804300"/>
            <a:ext cx="8005800" cy="910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100"/>
              </a:spcBef>
              <a:spcAft>
                <a:spcPts val="0"/>
              </a:spcAft>
              <a:buNone/>
            </a:pPr>
            <a:r>
              <a:rPr lang="en" sz="1450">
                <a:latin typeface="Roboto Condensed"/>
                <a:ea typeface="Roboto Condensed"/>
                <a:cs typeface="Roboto Condensed"/>
                <a:sym typeface="Roboto Condensed"/>
              </a:rPr>
              <a:t>Neural SDE network naturally incorporates various commonly used regularization mechanisms based on random noise injection. In easilier words we can also say that SDE is just an ODE with noise.</a:t>
            </a:r>
            <a:endParaRPr sz="1450">
              <a:highlight>
                <a:schemeClr val="lt1"/>
              </a:highlight>
              <a:latin typeface="Roboto Condensed"/>
              <a:ea typeface="Roboto Condensed"/>
              <a:cs typeface="Roboto Condensed"/>
              <a:sym typeface="Roboto Condensed"/>
            </a:endParaRPr>
          </a:p>
          <a:p>
            <a:pPr indent="0" lvl="0" marL="0" rtl="0" algn="just">
              <a:spcBef>
                <a:spcPts val="1100"/>
              </a:spcBef>
              <a:spcAft>
                <a:spcPts val="0"/>
              </a:spcAft>
              <a:buNone/>
            </a:pPr>
            <a:r>
              <a:t/>
            </a:r>
            <a:endParaRPr>
              <a:latin typeface="Roboto Condensed Light"/>
              <a:ea typeface="Roboto Condensed Light"/>
              <a:cs typeface="Roboto Condensed Light"/>
              <a:sym typeface="Roboto Condensed Light"/>
            </a:endParaRPr>
          </a:p>
          <a:p>
            <a:pPr indent="0" lvl="0" marL="0" rtl="0" algn="just">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617" name="Google Shape;617;p37"/>
          <p:cNvSpPr txBox="1"/>
          <p:nvPr/>
        </p:nvSpPr>
        <p:spPr>
          <a:xfrm>
            <a:off x="213000" y="1714500"/>
            <a:ext cx="6432600" cy="824100"/>
          </a:xfrm>
          <a:prstGeom prst="rect">
            <a:avLst/>
          </a:prstGeom>
          <a:noFill/>
          <a:ln>
            <a:noFill/>
          </a:ln>
        </p:spPr>
        <p:txBody>
          <a:bodyPr anchorCtr="0" anchor="t" bIns="91425" lIns="91425" spcFirstLastPara="1" rIns="91425" wrap="square" tIns="91425">
            <a:noAutofit/>
          </a:bodyPr>
          <a:lstStyle/>
          <a:p>
            <a:pPr indent="-381000" lvl="0" marL="457200" rtl="0" algn="just">
              <a:spcBef>
                <a:spcPts val="0"/>
              </a:spcBef>
              <a:spcAft>
                <a:spcPts val="1000"/>
              </a:spcAft>
              <a:buClr>
                <a:schemeClr val="accent4"/>
              </a:buClr>
              <a:buSzPts val="2400"/>
              <a:buFont typeface="Roboto Condensed"/>
              <a:buChar char="▰"/>
            </a:pPr>
            <a:r>
              <a:rPr lang="en" sz="1450">
                <a:highlight>
                  <a:schemeClr val="lt1"/>
                </a:highlight>
                <a:latin typeface="Roboto Condensed"/>
                <a:ea typeface="Roboto Condensed"/>
                <a:cs typeface="Roboto Condensed"/>
                <a:sym typeface="Roboto Condensed"/>
              </a:rPr>
              <a:t>Neural SDE model can stabilize the prediction of Neural ODE by injecting stochastic noise.</a:t>
            </a:r>
            <a:endParaRPr>
              <a:latin typeface="Roboto Condensed Light"/>
              <a:ea typeface="Roboto Condensed Light"/>
              <a:cs typeface="Roboto Condensed Light"/>
              <a:sym typeface="Roboto Condensed Light"/>
            </a:endParaRPr>
          </a:p>
        </p:txBody>
      </p:sp>
      <p:sp>
        <p:nvSpPr>
          <p:cNvPr id="618" name="Google Shape;618;p37"/>
          <p:cNvSpPr txBox="1"/>
          <p:nvPr/>
        </p:nvSpPr>
        <p:spPr>
          <a:xfrm>
            <a:off x="213000" y="3315600"/>
            <a:ext cx="6432600" cy="1159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accent4"/>
              </a:buClr>
              <a:buSzPts val="2400"/>
              <a:buFont typeface="Roboto Condensed"/>
              <a:buChar char="▰"/>
            </a:pPr>
            <a:r>
              <a:rPr lang="en" sz="1450">
                <a:highlight>
                  <a:schemeClr val="lt1"/>
                </a:highlight>
                <a:latin typeface="Roboto Condensed"/>
                <a:ea typeface="Roboto Condensed"/>
                <a:cs typeface="Roboto Condensed"/>
                <a:sym typeface="Roboto Condensed"/>
              </a:rPr>
              <a:t>Neural SDEs allow consistent calibration under both the risk-neutral and the real-world measures. Thus the model can be used to simulate market scenarios needed for assessing risk profiles and hedging strategies.</a:t>
            </a:r>
            <a:endParaRPr>
              <a:latin typeface="Roboto Condensed Light"/>
              <a:ea typeface="Roboto Condensed Light"/>
              <a:cs typeface="Roboto Condensed Light"/>
              <a:sym typeface="Roboto Condensed Light"/>
            </a:endParaRPr>
          </a:p>
        </p:txBody>
      </p:sp>
      <p:sp>
        <p:nvSpPr>
          <p:cNvPr id="619" name="Google Shape;619;p37"/>
          <p:cNvSpPr txBox="1"/>
          <p:nvPr/>
        </p:nvSpPr>
        <p:spPr>
          <a:xfrm>
            <a:off x="213000" y="2491500"/>
            <a:ext cx="6432600" cy="824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accent4"/>
              </a:buClr>
              <a:buSzPts val="2400"/>
              <a:buFont typeface="Roboto Condensed"/>
              <a:buChar char="▰"/>
            </a:pPr>
            <a:r>
              <a:rPr lang="en" sz="1450">
                <a:highlight>
                  <a:schemeClr val="lt1"/>
                </a:highlight>
                <a:latin typeface="Roboto Condensed"/>
                <a:ea typeface="Roboto Condensed"/>
                <a:cs typeface="Roboto Condensed"/>
                <a:sym typeface="Roboto Condensed"/>
              </a:rPr>
              <a:t>Neural SDE network can achieve better generalization than the Neural ODE and is more resistant to adversarial and non-adversarial input perturbations.</a:t>
            </a:r>
            <a:endParaRPr>
              <a:latin typeface="Roboto Condensed Light"/>
              <a:ea typeface="Roboto Condensed Light"/>
              <a:cs typeface="Roboto Condensed Light"/>
              <a:sym typeface="Roboto Condensed Light"/>
            </a:endParaRPr>
          </a:p>
        </p:txBody>
      </p:sp>
      <p:sp>
        <p:nvSpPr>
          <p:cNvPr id="620" name="Google Shape;620;p37"/>
          <p:cNvSpPr txBox="1"/>
          <p:nvPr/>
        </p:nvSpPr>
        <p:spPr>
          <a:xfrm>
            <a:off x="132925" y="4475400"/>
            <a:ext cx="7628700" cy="4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Source:</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Li et al. Scalable Gradients for Stochastic Differential Equations </a:t>
            </a:r>
            <a:r>
              <a:rPr lang="en" sz="1200" u="sng">
                <a:solidFill>
                  <a:schemeClr val="hlink"/>
                </a:solidFill>
                <a:latin typeface="Roboto Condensed Light"/>
                <a:ea typeface="Roboto Condensed Light"/>
                <a:cs typeface="Roboto Condensed Light"/>
                <a:sym typeface="Roboto Condensed Light"/>
                <a:hlinkClick r:id="rId3"/>
              </a:rPr>
              <a:t>https://arxiv.org/abs/2001.01328</a:t>
            </a:r>
            <a:r>
              <a:rPr lang="en" sz="1200">
                <a:latin typeface="Roboto Condensed Light"/>
                <a:ea typeface="Roboto Condensed Light"/>
                <a:cs typeface="Roboto Condensed Light"/>
                <a:sym typeface="Roboto Condensed Light"/>
              </a:rPr>
              <a:t> </a:t>
            </a:r>
            <a:endParaRPr sz="1200">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 </a:t>
            </a:r>
            <a:endParaRPr/>
          </a:p>
        </p:txBody>
      </p:sp>
      <p:sp>
        <p:nvSpPr>
          <p:cNvPr id="626" name="Google Shape;626;p3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27" name="Google Shape;627;p38"/>
          <p:cNvGrpSpPr/>
          <p:nvPr/>
        </p:nvGrpSpPr>
        <p:grpSpPr>
          <a:xfrm>
            <a:off x="263101" y="580106"/>
            <a:ext cx="407743" cy="391135"/>
            <a:chOff x="5233525" y="4954450"/>
            <a:chExt cx="538275" cy="516350"/>
          </a:xfrm>
        </p:grpSpPr>
        <p:sp>
          <p:nvSpPr>
            <p:cNvPr id="628" name="Google Shape;628;p38"/>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 name="Google Shape;639;p38"/>
          <p:cNvSpPr txBox="1"/>
          <p:nvPr/>
        </p:nvSpPr>
        <p:spPr>
          <a:xfrm>
            <a:off x="1494325" y="4530300"/>
            <a:ext cx="59232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700">
                <a:latin typeface="Roboto Condensed Light"/>
                <a:ea typeface="Roboto Condensed Light"/>
                <a:cs typeface="Roboto Condensed Light"/>
                <a:sym typeface="Roboto Condensed Light"/>
              </a:rPr>
              <a:t>1</a:t>
            </a:r>
            <a:r>
              <a:rPr lang="en" u="sng">
                <a:solidFill>
                  <a:schemeClr val="hlink"/>
                </a:solidFill>
                <a:latin typeface="Roboto Condensed Light"/>
                <a:ea typeface="Roboto Condensed Light"/>
                <a:cs typeface="Roboto Condensed Light"/>
                <a:sym typeface="Roboto Condensed Light"/>
                <a:hlinkClick r:id="rId3"/>
              </a:rPr>
              <a:t>https://sites.me.ucsb.edu/~moehlis/APC591/tutorials/tutorial7/node2.html</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640" name="Google Shape;640;p38"/>
          <p:cNvSpPr/>
          <p:nvPr/>
        </p:nvSpPr>
        <p:spPr>
          <a:xfrm>
            <a:off x="1807487" y="2089225"/>
            <a:ext cx="1185000" cy="1121700"/>
          </a:xfrm>
          <a:prstGeom prst="diamond">
            <a:avLst/>
          </a:prstGeom>
          <a:noFill/>
          <a:ln cap="flat" cmpd="sng" w="28575">
            <a:solidFill>
              <a:srgbClr val="FF98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D26F00"/>
              </a:solidFill>
              <a:latin typeface="Roboto Condensed"/>
              <a:ea typeface="Roboto Condensed"/>
              <a:cs typeface="Roboto Condensed"/>
              <a:sym typeface="Roboto Condensed"/>
            </a:endParaRPr>
          </a:p>
        </p:txBody>
      </p:sp>
      <p:sp>
        <p:nvSpPr>
          <p:cNvPr id="641" name="Google Shape;641;p38"/>
          <p:cNvSpPr txBox="1"/>
          <p:nvPr/>
        </p:nvSpPr>
        <p:spPr>
          <a:xfrm>
            <a:off x="1807475" y="2355100"/>
            <a:ext cx="11850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D26F00"/>
                </a:solidFill>
                <a:latin typeface="Roboto Condensed"/>
                <a:ea typeface="Roboto Condensed"/>
                <a:cs typeface="Roboto Condensed"/>
                <a:sym typeface="Roboto Condensed"/>
              </a:rPr>
              <a:t>FC1</a:t>
            </a:r>
            <a:endParaRPr b="1">
              <a:solidFill>
                <a:srgbClr val="D26F00"/>
              </a:solidFill>
              <a:latin typeface="Roboto Condensed"/>
              <a:ea typeface="Roboto Condensed"/>
              <a:cs typeface="Roboto Condensed"/>
              <a:sym typeface="Roboto Condensed"/>
            </a:endParaRPr>
          </a:p>
          <a:p>
            <a:pPr indent="0" lvl="0" marL="0" rtl="0" algn="ctr">
              <a:spcBef>
                <a:spcPts val="0"/>
              </a:spcBef>
              <a:spcAft>
                <a:spcPts val="0"/>
              </a:spcAft>
              <a:buNone/>
            </a:pPr>
            <a:r>
              <a:rPr b="1" lang="en">
                <a:solidFill>
                  <a:srgbClr val="D26F00"/>
                </a:solidFill>
                <a:latin typeface="Roboto Condensed"/>
                <a:ea typeface="Roboto Condensed"/>
                <a:cs typeface="Roboto Condensed"/>
                <a:sym typeface="Roboto Condensed"/>
              </a:rPr>
              <a:t>(50 , 50)</a:t>
            </a:r>
            <a:endParaRPr b="1">
              <a:solidFill>
                <a:srgbClr val="D26F00"/>
              </a:solidFill>
              <a:latin typeface="Roboto Condensed"/>
              <a:ea typeface="Roboto Condensed"/>
              <a:cs typeface="Roboto Condensed"/>
              <a:sym typeface="Roboto Condensed"/>
            </a:endParaRPr>
          </a:p>
        </p:txBody>
      </p:sp>
      <p:sp>
        <p:nvSpPr>
          <p:cNvPr id="642" name="Google Shape;642;p38"/>
          <p:cNvSpPr txBox="1"/>
          <p:nvPr/>
        </p:nvSpPr>
        <p:spPr>
          <a:xfrm>
            <a:off x="963275" y="2361112"/>
            <a:ext cx="836100" cy="5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Condensed"/>
                <a:ea typeface="Roboto Condensed"/>
                <a:cs typeface="Roboto Condensed"/>
                <a:sym typeface="Roboto Condensed"/>
              </a:rPr>
              <a:t>INPUT : </a:t>
            </a:r>
            <a:endParaRPr b="1" sz="1300">
              <a:solidFill>
                <a:schemeClr val="accent1"/>
              </a:solidFill>
              <a:latin typeface="Roboto Condensed"/>
              <a:ea typeface="Roboto Condensed"/>
              <a:cs typeface="Roboto Condensed"/>
              <a:sym typeface="Roboto Condensed"/>
            </a:endParaRPr>
          </a:p>
        </p:txBody>
      </p:sp>
      <p:sp>
        <p:nvSpPr>
          <p:cNvPr id="643" name="Google Shape;643;p38"/>
          <p:cNvSpPr txBox="1"/>
          <p:nvPr/>
        </p:nvSpPr>
        <p:spPr>
          <a:xfrm>
            <a:off x="3058175" y="2361112"/>
            <a:ext cx="836100" cy="5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Condensed"/>
                <a:ea typeface="Roboto Condensed"/>
                <a:cs typeface="Roboto Condensed"/>
                <a:sym typeface="Roboto Condensed"/>
              </a:rPr>
              <a:t>: OUTPUT </a:t>
            </a:r>
            <a:endParaRPr b="1" sz="1300">
              <a:solidFill>
                <a:schemeClr val="accent1"/>
              </a:solidFill>
              <a:latin typeface="Roboto Condensed"/>
              <a:ea typeface="Roboto Condensed"/>
              <a:cs typeface="Roboto Condensed"/>
              <a:sym typeface="Roboto Condensed"/>
            </a:endParaRPr>
          </a:p>
        </p:txBody>
      </p:sp>
      <p:sp>
        <p:nvSpPr>
          <p:cNvPr id="644" name="Google Shape;644;p38"/>
          <p:cNvSpPr txBox="1"/>
          <p:nvPr/>
        </p:nvSpPr>
        <p:spPr>
          <a:xfrm>
            <a:off x="326050" y="2406475"/>
            <a:ext cx="836100" cy="48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Roboto Condensed Light"/>
                <a:ea typeface="Roboto Condensed Light"/>
                <a:cs typeface="Roboto Condensed Light"/>
                <a:sym typeface="Roboto Condensed Light"/>
              </a:rPr>
              <a:t>DRIFT:</a:t>
            </a:r>
            <a:endParaRPr sz="1700">
              <a:latin typeface="Roboto Condensed Light"/>
              <a:ea typeface="Roboto Condensed Light"/>
              <a:cs typeface="Roboto Condensed Light"/>
              <a:sym typeface="Roboto Condensed Light"/>
            </a:endParaRPr>
          </a:p>
        </p:txBody>
      </p:sp>
      <p:sp>
        <p:nvSpPr>
          <p:cNvPr id="645" name="Google Shape;645;p38"/>
          <p:cNvSpPr/>
          <p:nvPr/>
        </p:nvSpPr>
        <p:spPr>
          <a:xfrm>
            <a:off x="6953274" y="2089300"/>
            <a:ext cx="1185000" cy="1121700"/>
          </a:xfrm>
          <a:prstGeom prst="diamond">
            <a:avLst/>
          </a:prstGeom>
          <a:solidFill>
            <a:srgbClr val="C7D3E6">
              <a:alpha val="53070"/>
            </a:srgbClr>
          </a:solidFill>
          <a:ln cap="flat" cmpd="sng" w="28575">
            <a:solidFill>
              <a:srgbClr val="92A8C8"/>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263248"/>
              </a:solidFill>
              <a:latin typeface="Roboto Condensed"/>
              <a:ea typeface="Roboto Condensed"/>
              <a:cs typeface="Roboto Condensed"/>
              <a:sym typeface="Roboto Condensed"/>
            </a:endParaRPr>
          </a:p>
        </p:txBody>
      </p:sp>
      <p:sp>
        <p:nvSpPr>
          <p:cNvPr id="646" name="Google Shape;646;p38"/>
          <p:cNvSpPr/>
          <p:nvPr/>
        </p:nvSpPr>
        <p:spPr>
          <a:xfrm>
            <a:off x="5969000" y="2089300"/>
            <a:ext cx="1185000" cy="1121700"/>
          </a:xfrm>
          <a:prstGeom prst="diamond">
            <a:avLst/>
          </a:prstGeom>
          <a:noFill/>
          <a:ln cap="flat" cmpd="sng" w="28575">
            <a:solidFill>
              <a:srgbClr val="FF98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D26F00"/>
              </a:solidFill>
              <a:latin typeface="Roboto Condensed"/>
              <a:ea typeface="Roboto Condensed"/>
              <a:cs typeface="Roboto Condensed"/>
              <a:sym typeface="Roboto Condensed"/>
            </a:endParaRPr>
          </a:p>
        </p:txBody>
      </p:sp>
      <p:sp>
        <p:nvSpPr>
          <p:cNvPr id="647" name="Google Shape;647;p38"/>
          <p:cNvSpPr txBox="1"/>
          <p:nvPr/>
        </p:nvSpPr>
        <p:spPr>
          <a:xfrm>
            <a:off x="5231375" y="2361187"/>
            <a:ext cx="836100" cy="5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Condensed"/>
                <a:ea typeface="Roboto Condensed"/>
                <a:cs typeface="Roboto Condensed"/>
                <a:sym typeface="Roboto Condensed"/>
              </a:rPr>
              <a:t>INPUT : </a:t>
            </a:r>
            <a:endParaRPr b="1" sz="1300">
              <a:solidFill>
                <a:schemeClr val="accent1"/>
              </a:solidFill>
              <a:latin typeface="Roboto Condensed"/>
              <a:ea typeface="Roboto Condensed"/>
              <a:cs typeface="Roboto Condensed"/>
              <a:sym typeface="Roboto Condensed"/>
            </a:endParaRPr>
          </a:p>
        </p:txBody>
      </p:sp>
      <p:sp>
        <p:nvSpPr>
          <p:cNvPr id="648" name="Google Shape;648;p38"/>
          <p:cNvSpPr txBox="1"/>
          <p:nvPr/>
        </p:nvSpPr>
        <p:spPr>
          <a:xfrm>
            <a:off x="8144850" y="2361187"/>
            <a:ext cx="836100" cy="5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Condensed"/>
                <a:ea typeface="Roboto Condensed"/>
                <a:cs typeface="Roboto Condensed"/>
                <a:sym typeface="Roboto Condensed"/>
              </a:rPr>
              <a:t>: OUTPUT </a:t>
            </a:r>
            <a:endParaRPr b="1" sz="1300">
              <a:solidFill>
                <a:schemeClr val="accent1"/>
              </a:solidFill>
              <a:latin typeface="Roboto Condensed"/>
              <a:ea typeface="Roboto Condensed"/>
              <a:cs typeface="Roboto Condensed"/>
              <a:sym typeface="Roboto Condensed"/>
            </a:endParaRPr>
          </a:p>
        </p:txBody>
      </p:sp>
      <p:sp>
        <p:nvSpPr>
          <p:cNvPr id="649" name="Google Shape;649;p38"/>
          <p:cNvSpPr txBox="1"/>
          <p:nvPr/>
        </p:nvSpPr>
        <p:spPr>
          <a:xfrm>
            <a:off x="4129450" y="2406550"/>
            <a:ext cx="1276800" cy="48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Roboto Condensed Light"/>
                <a:ea typeface="Roboto Condensed Light"/>
                <a:cs typeface="Roboto Condensed Light"/>
                <a:sym typeface="Roboto Condensed Light"/>
              </a:rPr>
              <a:t>DIFFUSION</a:t>
            </a:r>
            <a:r>
              <a:rPr lang="en" sz="1700">
                <a:latin typeface="Roboto Condensed Light"/>
                <a:ea typeface="Roboto Condensed Light"/>
                <a:cs typeface="Roboto Condensed Light"/>
                <a:sym typeface="Roboto Condensed Light"/>
              </a:rPr>
              <a:t>:</a:t>
            </a:r>
            <a:endParaRPr sz="1700">
              <a:latin typeface="Roboto Condensed Light"/>
              <a:ea typeface="Roboto Condensed Light"/>
              <a:cs typeface="Roboto Condensed Light"/>
              <a:sym typeface="Roboto Condensed Light"/>
            </a:endParaRPr>
          </a:p>
        </p:txBody>
      </p:sp>
      <p:sp>
        <p:nvSpPr>
          <p:cNvPr id="650" name="Google Shape;650;p38"/>
          <p:cNvSpPr/>
          <p:nvPr/>
        </p:nvSpPr>
        <p:spPr>
          <a:xfrm>
            <a:off x="4240887" y="1331275"/>
            <a:ext cx="1061100" cy="1009800"/>
          </a:xfrm>
          <a:prstGeom prst="diamond">
            <a:avLst/>
          </a:prstGeom>
          <a:noFill/>
          <a:ln cap="flat" cmpd="sng" w="28575">
            <a:solidFill>
              <a:srgbClr val="FF9800"/>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rgbClr val="D26F00"/>
              </a:solidFill>
              <a:latin typeface="Roboto Condensed"/>
              <a:ea typeface="Roboto Condensed"/>
              <a:cs typeface="Roboto Condensed"/>
              <a:sym typeface="Roboto Condensed"/>
            </a:endParaRPr>
          </a:p>
        </p:txBody>
      </p:sp>
      <p:sp>
        <p:nvSpPr>
          <p:cNvPr id="651" name="Google Shape;651;p38"/>
          <p:cNvSpPr txBox="1"/>
          <p:nvPr/>
        </p:nvSpPr>
        <p:spPr>
          <a:xfrm>
            <a:off x="3471250" y="1518062"/>
            <a:ext cx="836100" cy="5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Condensed"/>
                <a:ea typeface="Roboto Condensed"/>
                <a:cs typeface="Roboto Condensed"/>
                <a:sym typeface="Roboto Condensed"/>
              </a:rPr>
              <a:t>INPUT : </a:t>
            </a:r>
            <a:endParaRPr b="1" sz="1300">
              <a:solidFill>
                <a:schemeClr val="accent1"/>
              </a:solidFill>
              <a:latin typeface="Roboto Condensed"/>
              <a:ea typeface="Roboto Condensed"/>
              <a:cs typeface="Roboto Condensed"/>
              <a:sym typeface="Roboto Condensed"/>
            </a:endParaRPr>
          </a:p>
        </p:txBody>
      </p:sp>
      <p:sp>
        <p:nvSpPr>
          <p:cNvPr id="652" name="Google Shape;652;p38"/>
          <p:cNvSpPr txBox="1"/>
          <p:nvPr/>
        </p:nvSpPr>
        <p:spPr>
          <a:xfrm>
            <a:off x="5311725" y="1517987"/>
            <a:ext cx="836100" cy="57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accent1"/>
                </a:solidFill>
                <a:latin typeface="Roboto Condensed"/>
                <a:ea typeface="Roboto Condensed"/>
                <a:cs typeface="Roboto Condensed"/>
                <a:sym typeface="Roboto Condensed"/>
              </a:rPr>
              <a:t>: OUTPUT </a:t>
            </a:r>
            <a:endParaRPr b="1" sz="1300">
              <a:solidFill>
                <a:schemeClr val="accent1"/>
              </a:solidFill>
              <a:latin typeface="Roboto Condensed"/>
              <a:ea typeface="Roboto Condensed"/>
              <a:cs typeface="Roboto Condensed"/>
              <a:sym typeface="Roboto Condensed"/>
            </a:endParaRPr>
          </a:p>
        </p:txBody>
      </p:sp>
      <p:sp>
        <p:nvSpPr>
          <p:cNvPr id="653" name="Google Shape;653;p38"/>
          <p:cNvSpPr txBox="1"/>
          <p:nvPr/>
        </p:nvSpPr>
        <p:spPr>
          <a:xfrm>
            <a:off x="2247025" y="1563425"/>
            <a:ext cx="1487400" cy="48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latin typeface="Roboto Condensed Light"/>
                <a:ea typeface="Roboto Condensed Light"/>
                <a:cs typeface="Roboto Condensed Light"/>
                <a:sym typeface="Roboto Condensed Light"/>
              </a:rPr>
              <a:t>UPSAMPLING</a:t>
            </a:r>
            <a:r>
              <a:rPr lang="en" sz="1700">
                <a:latin typeface="Roboto Condensed Light"/>
                <a:ea typeface="Roboto Condensed Light"/>
                <a:cs typeface="Roboto Condensed Light"/>
                <a:sym typeface="Roboto Condensed Light"/>
              </a:rPr>
              <a:t>:</a:t>
            </a:r>
            <a:endParaRPr sz="1700">
              <a:latin typeface="Roboto Condensed Light"/>
              <a:ea typeface="Roboto Condensed Light"/>
              <a:cs typeface="Roboto Condensed Light"/>
              <a:sym typeface="Roboto Condensed Light"/>
            </a:endParaRPr>
          </a:p>
        </p:txBody>
      </p:sp>
      <p:sp>
        <p:nvSpPr>
          <p:cNvPr id="654" name="Google Shape;654;p38"/>
          <p:cNvSpPr txBox="1"/>
          <p:nvPr/>
        </p:nvSpPr>
        <p:spPr>
          <a:xfrm>
            <a:off x="2817100" y="3098400"/>
            <a:ext cx="37491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Roboto Condensed Light"/>
                <a:ea typeface="Roboto Condensed Light"/>
                <a:cs typeface="Roboto Condensed Light"/>
                <a:sym typeface="Roboto Condensed Light"/>
              </a:rPr>
              <a:t>SDE: dY = μdt + σdW ~ </a:t>
            </a:r>
            <a:r>
              <a:rPr lang="en" sz="1700">
                <a:latin typeface="Roboto Condensed Light"/>
                <a:ea typeface="Roboto Condensed Light"/>
                <a:cs typeface="Roboto Condensed Light"/>
                <a:sym typeface="Roboto Condensed Light"/>
              </a:rPr>
              <a:t>μdt + σ*√t*</a:t>
            </a:r>
            <a:r>
              <a:rPr b="1" lang="en" sz="1700">
                <a:latin typeface="Roboto Condensed"/>
                <a:ea typeface="Roboto Condensed"/>
                <a:cs typeface="Roboto Condensed"/>
                <a:sym typeface="Roboto Condensed"/>
              </a:rPr>
              <a:t>N</a:t>
            </a:r>
            <a:r>
              <a:rPr lang="en" sz="1700">
                <a:latin typeface="Roboto Condensed Light"/>
                <a:ea typeface="Roboto Condensed Light"/>
                <a:cs typeface="Roboto Condensed Light"/>
                <a:sym typeface="Roboto Condensed Light"/>
              </a:rPr>
              <a:t>(0,1)</a:t>
            </a:r>
            <a:r>
              <a:rPr baseline="30000" lang="en" sz="1700">
                <a:latin typeface="Roboto Condensed Light"/>
                <a:ea typeface="Roboto Condensed Light"/>
                <a:cs typeface="Roboto Condensed Light"/>
                <a:sym typeface="Roboto Condensed Light"/>
              </a:rPr>
              <a:t>1</a:t>
            </a:r>
            <a:endParaRPr baseline="30000" sz="1700">
              <a:latin typeface="Roboto Condensed Light"/>
              <a:ea typeface="Roboto Condensed Light"/>
              <a:cs typeface="Roboto Condensed Light"/>
              <a:sym typeface="Roboto Condensed Light"/>
            </a:endParaRPr>
          </a:p>
        </p:txBody>
      </p:sp>
      <p:sp>
        <p:nvSpPr>
          <p:cNvPr id="655" name="Google Shape;655;p38"/>
          <p:cNvSpPr txBox="1"/>
          <p:nvPr/>
        </p:nvSpPr>
        <p:spPr>
          <a:xfrm>
            <a:off x="726850" y="3652175"/>
            <a:ext cx="7929600" cy="7662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None/>
            </a:pPr>
            <a:r>
              <a:rPr lang="en" sz="1550">
                <a:solidFill>
                  <a:srgbClr val="D4D4D4"/>
                </a:solidFill>
                <a:highlight>
                  <a:srgbClr val="1E1E1E"/>
                </a:highlight>
                <a:latin typeface="Courier New"/>
                <a:ea typeface="Courier New"/>
                <a:cs typeface="Courier New"/>
                <a:sym typeface="Courier New"/>
              </a:rPr>
              <a:t>out = out + </a:t>
            </a:r>
            <a:r>
              <a:rPr lang="en" sz="1550">
                <a:solidFill>
                  <a:srgbClr val="9CDCFE"/>
                </a:solidFill>
                <a:highlight>
                  <a:srgbClr val="1E1E1E"/>
                </a:highlight>
                <a:latin typeface="Courier New"/>
                <a:ea typeface="Courier New"/>
                <a:cs typeface="Courier New"/>
                <a:sym typeface="Courier New"/>
              </a:rPr>
              <a:t>self</a:t>
            </a:r>
            <a:r>
              <a:rPr lang="en" sz="1550">
                <a:solidFill>
                  <a:srgbClr val="D4D4D4"/>
                </a:solidFill>
                <a:highlight>
                  <a:srgbClr val="1E1E1E"/>
                </a:highlight>
                <a:latin typeface="Courier New"/>
                <a:ea typeface="Courier New"/>
                <a:cs typeface="Courier New"/>
                <a:sym typeface="Courier New"/>
              </a:rPr>
              <a:t>.drift</a:t>
            </a:r>
            <a:r>
              <a:rPr lang="en" sz="1550">
                <a:solidFill>
                  <a:srgbClr val="DCDCDC"/>
                </a:solidFill>
                <a:highlight>
                  <a:srgbClr val="1E1E1E"/>
                </a:highlight>
                <a:latin typeface="Courier New"/>
                <a:ea typeface="Courier New"/>
                <a:cs typeface="Courier New"/>
                <a:sym typeface="Courier New"/>
              </a:rPr>
              <a:t>(</a:t>
            </a:r>
            <a:r>
              <a:rPr lang="en" sz="1550">
                <a:solidFill>
                  <a:srgbClr val="D4D4D4"/>
                </a:solidFill>
                <a:highlight>
                  <a:srgbClr val="1E1E1E"/>
                </a:highlight>
                <a:latin typeface="Courier New"/>
                <a:ea typeface="Courier New"/>
                <a:cs typeface="Courier New"/>
                <a:sym typeface="Courier New"/>
              </a:rPr>
              <a:t>t</a:t>
            </a:r>
            <a:r>
              <a:rPr lang="en" sz="1550">
                <a:solidFill>
                  <a:srgbClr val="DCDCDC"/>
                </a:solidFill>
                <a:highlight>
                  <a:srgbClr val="1E1E1E"/>
                </a:highlight>
                <a:latin typeface="Courier New"/>
                <a:ea typeface="Courier New"/>
                <a:cs typeface="Courier New"/>
                <a:sym typeface="Courier New"/>
              </a:rPr>
              <a:t>,</a:t>
            </a:r>
            <a:r>
              <a:rPr lang="en" sz="1550">
                <a:solidFill>
                  <a:srgbClr val="D4D4D4"/>
                </a:solidFill>
                <a:highlight>
                  <a:srgbClr val="1E1E1E"/>
                </a:highlight>
                <a:latin typeface="Courier New"/>
                <a:ea typeface="Courier New"/>
                <a:cs typeface="Courier New"/>
                <a:sym typeface="Courier New"/>
              </a:rPr>
              <a:t> out</a:t>
            </a:r>
            <a:r>
              <a:rPr lang="en" sz="1550">
                <a:solidFill>
                  <a:srgbClr val="DCDCDC"/>
                </a:solidFill>
                <a:highlight>
                  <a:srgbClr val="1E1E1E"/>
                </a:highlight>
                <a:latin typeface="Courier New"/>
                <a:ea typeface="Courier New"/>
                <a:cs typeface="Courier New"/>
                <a:sym typeface="Courier New"/>
              </a:rPr>
              <a:t>)</a:t>
            </a:r>
            <a:r>
              <a:rPr lang="en" sz="1550">
                <a:solidFill>
                  <a:srgbClr val="D4D4D4"/>
                </a:solidFill>
                <a:highlight>
                  <a:srgbClr val="1E1E1E"/>
                </a:highlight>
                <a:latin typeface="Courier New"/>
                <a:ea typeface="Courier New"/>
                <a:cs typeface="Courier New"/>
                <a:sym typeface="Courier New"/>
              </a:rPr>
              <a:t>*</a:t>
            </a:r>
            <a:r>
              <a:rPr lang="en" sz="1550">
                <a:solidFill>
                  <a:srgbClr val="9CDCFE"/>
                </a:solidFill>
                <a:highlight>
                  <a:srgbClr val="1E1E1E"/>
                </a:highlight>
                <a:latin typeface="Courier New"/>
                <a:ea typeface="Courier New"/>
                <a:cs typeface="Courier New"/>
                <a:sym typeface="Courier New"/>
              </a:rPr>
              <a:t>self</a:t>
            </a:r>
            <a:r>
              <a:rPr lang="en" sz="1550">
                <a:solidFill>
                  <a:srgbClr val="D4D4D4"/>
                </a:solidFill>
                <a:highlight>
                  <a:srgbClr val="1E1E1E"/>
                </a:highlight>
                <a:latin typeface="Courier New"/>
                <a:ea typeface="Courier New"/>
                <a:cs typeface="Courier New"/>
                <a:sym typeface="Courier New"/>
              </a:rPr>
              <a:t>.deltat  + diffusion_term * math.sqrt</a:t>
            </a:r>
            <a:r>
              <a:rPr lang="en" sz="1550">
                <a:solidFill>
                  <a:srgbClr val="DCDCDC"/>
                </a:solidFill>
                <a:highlight>
                  <a:srgbClr val="1E1E1E"/>
                </a:highlight>
                <a:latin typeface="Courier New"/>
                <a:ea typeface="Courier New"/>
                <a:cs typeface="Courier New"/>
                <a:sym typeface="Courier New"/>
              </a:rPr>
              <a:t>(</a:t>
            </a:r>
            <a:r>
              <a:rPr lang="en" sz="1550">
                <a:solidFill>
                  <a:srgbClr val="9CDCFE"/>
                </a:solidFill>
                <a:highlight>
                  <a:srgbClr val="1E1E1E"/>
                </a:highlight>
                <a:latin typeface="Courier New"/>
                <a:ea typeface="Courier New"/>
                <a:cs typeface="Courier New"/>
                <a:sym typeface="Courier New"/>
              </a:rPr>
              <a:t>self</a:t>
            </a:r>
            <a:r>
              <a:rPr lang="en" sz="1550">
                <a:solidFill>
                  <a:srgbClr val="D4D4D4"/>
                </a:solidFill>
                <a:highlight>
                  <a:srgbClr val="1E1E1E"/>
                </a:highlight>
                <a:latin typeface="Courier New"/>
                <a:ea typeface="Courier New"/>
                <a:cs typeface="Courier New"/>
                <a:sym typeface="Courier New"/>
              </a:rPr>
              <a:t>.deltat</a:t>
            </a:r>
            <a:r>
              <a:rPr lang="en" sz="1550">
                <a:solidFill>
                  <a:srgbClr val="DCDCDC"/>
                </a:solidFill>
                <a:highlight>
                  <a:srgbClr val="1E1E1E"/>
                </a:highlight>
                <a:latin typeface="Courier New"/>
                <a:ea typeface="Courier New"/>
                <a:cs typeface="Courier New"/>
                <a:sym typeface="Courier New"/>
              </a:rPr>
              <a:t>) </a:t>
            </a:r>
            <a:r>
              <a:rPr lang="en" sz="1550">
                <a:solidFill>
                  <a:srgbClr val="D4D4D4"/>
                </a:solidFill>
                <a:highlight>
                  <a:srgbClr val="1E1E1E"/>
                </a:highlight>
                <a:latin typeface="Courier New"/>
                <a:ea typeface="Courier New"/>
                <a:cs typeface="Courier New"/>
                <a:sym typeface="Courier New"/>
              </a:rPr>
              <a:t>* torch.randn_like</a:t>
            </a:r>
            <a:r>
              <a:rPr lang="en" sz="1550">
                <a:solidFill>
                  <a:srgbClr val="DCDCDC"/>
                </a:solidFill>
                <a:highlight>
                  <a:srgbClr val="1E1E1E"/>
                </a:highlight>
                <a:latin typeface="Courier New"/>
                <a:ea typeface="Courier New"/>
                <a:cs typeface="Courier New"/>
                <a:sym typeface="Courier New"/>
              </a:rPr>
              <a:t>(</a:t>
            </a:r>
            <a:r>
              <a:rPr lang="en" sz="1550">
                <a:solidFill>
                  <a:srgbClr val="D4D4D4"/>
                </a:solidFill>
                <a:highlight>
                  <a:srgbClr val="1E1E1E"/>
                </a:highlight>
                <a:latin typeface="Courier New"/>
                <a:ea typeface="Courier New"/>
                <a:cs typeface="Courier New"/>
                <a:sym typeface="Courier New"/>
              </a:rPr>
              <a:t>out</a:t>
            </a:r>
            <a:r>
              <a:rPr lang="en" sz="1550">
                <a:solidFill>
                  <a:srgbClr val="DCDCDC"/>
                </a:solidFill>
                <a:highlight>
                  <a:srgbClr val="1E1E1E"/>
                </a:highlight>
                <a:latin typeface="Courier New"/>
                <a:ea typeface="Courier New"/>
                <a:cs typeface="Courier New"/>
                <a:sym typeface="Courier New"/>
              </a:rPr>
              <a:t>)</a:t>
            </a:r>
            <a:r>
              <a:rPr lang="en" sz="1550">
                <a:solidFill>
                  <a:srgbClr val="D4D4D4"/>
                </a:solidFill>
                <a:highlight>
                  <a:srgbClr val="1E1E1E"/>
                </a:highlight>
                <a:latin typeface="Courier New"/>
                <a:ea typeface="Courier New"/>
                <a:cs typeface="Courier New"/>
                <a:sym typeface="Courier New"/>
              </a:rPr>
              <a:t>.to</a:t>
            </a:r>
            <a:r>
              <a:rPr lang="en" sz="1550">
                <a:solidFill>
                  <a:srgbClr val="DCDCDC"/>
                </a:solidFill>
                <a:highlight>
                  <a:srgbClr val="1E1E1E"/>
                </a:highlight>
                <a:latin typeface="Courier New"/>
                <a:ea typeface="Courier New"/>
                <a:cs typeface="Courier New"/>
                <a:sym typeface="Courier New"/>
              </a:rPr>
              <a:t>(</a:t>
            </a:r>
            <a:r>
              <a:rPr lang="en" sz="1550">
                <a:solidFill>
                  <a:srgbClr val="D4D4D4"/>
                </a:solidFill>
                <a:highlight>
                  <a:srgbClr val="1E1E1E"/>
                </a:highlight>
                <a:latin typeface="Courier New"/>
                <a:ea typeface="Courier New"/>
                <a:cs typeface="Courier New"/>
                <a:sym typeface="Courier New"/>
              </a:rPr>
              <a:t>x</a:t>
            </a:r>
            <a:r>
              <a:rPr lang="en" sz="1550">
                <a:solidFill>
                  <a:srgbClr val="DCDCDC"/>
                </a:solidFill>
                <a:highlight>
                  <a:srgbClr val="1E1E1E"/>
                </a:highlight>
                <a:latin typeface="Courier New"/>
                <a:ea typeface="Courier New"/>
                <a:cs typeface="Courier New"/>
                <a:sym typeface="Courier New"/>
              </a:rPr>
              <a:t>)</a:t>
            </a:r>
            <a:endParaRPr sz="1550">
              <a:solidFill>
                <a:srgbClr val="DCDCDC"/>
              </a:solidFill>
              <a:highlight>
                <a:srgbClr val="1E1E1E"/>
              </a:highlight>
              <a:latin typeface="Courier New"/>
              <a:ea typeface="Courier New"/>
              <a:cs typeface="Courier New"/>
              <a:sym typeface="Courier New"/>
            </a:endParaRPr>
          </a:p>
          <a:p>
            <a:pPr indent="0" lvl="0" marL="0" rtl="0" algn="ctr">
              <a:spcBef>
                <a:spcPts val="0"/>
              </a:spcBef>
              <a:spcAft>
                <a:spcPts val="0"/>
              </a:spcAft>
              <a:buNone/>
            </a:pPr>
            <a:r>
              <a:t/>
            </a:r>
            <a:endParaRPr sz="1900">
              <a:latin typeface="Roboto Condensed Light"/>
              <a:ea typeface="Roboto Condensed Light"/>
              <a:cs typeface="Roboto Condensed Light"/>
              <a:sym typeface="Roboto Condensed Light"/>
            </a:endParaRPr>
          </a:p>
        </p:txBody>
      </p:sp>
      <p:sp>
        <p:nvSpPr>
          <p:cNvPr id="656" name="Google Shape;656;p38"/>
          <p:cNvSpPr txBox="1"/>
          <p:nvPr/>
        </p:nvSpPr>
        <p:spPr>
          <a:xfrm>
            <a:off x="7243425" y="1247825"/>
            <a:ext cx="16347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FC activation: ReLU</a:t>
            </a:r>
            <a:endParaRPr>
              <a:latin typeface="Roboto Condensed Light"/>
              <a:ea typeface="Roboto Condensed Light"/>
              <a:cs typeface="Roboto Condensed Light"/>
              <a:sym typeface="Roboto Condensed Light"/>
            </a:endParaRPr>
          </a:p>
        </p:txBody>
      </p:sp>
      <p:sp>
        <p:nvSpPr>
          <p:cNvPr id="657" name="Google Shape;657;p38"/>
          <p:cNvSpPr txBox="1"/>
          <p:nvPr/>
        </p:nvSpPr>
        <p:spPr>
          <a:xfrm>
            <a:off x="4169675" y="1516900"/>
            <a:ext cx="11850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D26F00"/>
                </a:solidFill>
                <a:latin typeface="Roboto Condensed"/>
                <a:ea typeface="Roboto Condensed"/>
                <a:cs typeface="Roboto Condensed"/>
                <a:sym typeface="Roboto Condensed"/>
              </a:rPr>
              <a:t>FC1</a:t>
            </a:r>
            <a:endParaRPr b="1" sz="1300">
              <a:solidFill>
                <a:srgbClr val="D26F00"/>
              </a:solidFill>
              <a:latin typeface="Roboto Condensed"/>
              <a:ea typeface="Roboto Condensed"/>
              <a:cs typeface="Roboto Condensed"/>
              <a:sym typeface="Roboto Condensed"/>
            </a:endParaRPr>
          </a:p>
          <a:p>
            <a:pPr indent="0" lvl="0" marL="0" rtl="0" algn="ctr">
              <a:spcBef>
                <a:spcPts val="0"/>
              </a:spcBef>
              <a:spcAft>
                <a:spcPts val="0"/>
              </a:spcAft>
              <a:buNone/>
            </a:pPr>
            <a:r>
              <a:rPr b="1" lang="en" sz="1300">
                <a:solidFill>
                  <a:srgbClr val="D26F00"/>
                </a:solidFill>
                <a:latin typeface="Roboto Condensed"/>
                <a:ea typeface="Roboto Condensed"/>
                <a:cs typeface="Roboto Condensed"/>
                <a:sym typeface="Roboto Condensed"/>
              </a:rPr>
              <a:t>(22 , 50)</a:t>
            </a:r>
            <a:endParaRPr b="1" sz="1300">
              <a:solidFill>
                <a:srgbClr val="D26F00"/>
              </a:solidFill>
              <a:latin typeface="Roboto Condensed"/>
              <a:ea typeface="Roboto Condensed"/>
              <a:cs typeface="Roboto Condensed"/>
              <a:sym typeface="Roboto Condensed"/>
            </a:endParaRPr>
          </a:p>
        </p:txBody>
      </p:sp>
      <p:sp>
        <p:nvSpPr>
          <p:cNvPr id="658" name="Google Shape;658;p38"/>
          <p:cNvSpPr txBox="1"/>
          <p:nvPr/>
        </p:nvSpPr>
        <p:spPr>
          <a:xfrm>
            <a:off x="5969000" y="2378388"/>
            <a:ext cx="11850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rgbClr val="D26F00"/>
                </a:solidFill>
                <a:latin typeface="Roboto Condensed"/>
                <a:ea typeface="Roboto Condensed"/>
                <a:cs typeface="Roboto Condensed"/>
                <a:sym typeface="Roboto Condensed"/>
              </a:rPr>
              <a:t>FC1</a:t>
            </a:r>
            <a:endParaRPr b="1" sz="1300">
              <a:solidFill>
                <a:srgbClr val="D26F00"/>
              </a:solidFill>
              <a:latin typeface="Roboto Condensed"/>
              <a:ea typeface="Roboto Condensed"/>
              <a:cs typeface="Roboto Condensed"/>
              <a:sym typeface="Roboto Condensed"/>
            </a:endParaRPr>
          </a:p>
          <a:p>
            <a:pPr indent="0" lvl="0" marL="0" rtl="0" algn="ctr">
              <a:spcBef>
                <a:spcPts val="0"/>
              </a:spcBef>
              <a:spcAft>
                <a:spcPts val="0"/>
              </a:spcAft>
              <a:buNone/>
            </a:pPr>
            <a:r>
              <a:rPr b="1" lang="en" sz="1300">
                <a:solidFill>
                  <a:srgbClr val="D26F00"/>
                </a:solidFill>
                <a:latin typeface="Roboto Condensed"/>
                <a:ea typeface="Roboto Condensed"/>
                <a:cs typeface="Roboto Condensed"/>
                <a:sym typeface="Roboto Condensed"/>
              </a:rPr>
              <a:t>(50, 100)</a:t>
            </a:r>
            <a:endParaRPr b="1" sz="1300">
              <a:solidFill>
                <a:srgbClr val="D26F00"/>
              </a:solidFill>
              <a:latin typeface="Roboto Condensed"/>
              <a:ea typeface="Roboto Condensed"/>
              <a:cs typeface="Roboto Condensed"/>
              <a:sym typeface="Roboto Condensed"/>
            </a:endParaRPr>
          </a:p>
        </p:txBody>
      </p:sp>
      <p:sp>
        <p:nvSpPr>
          <p:cNvPr id="659" name="Google Shape;659;p38"/>
          <p:cNvSpPr txBox="1"/>
          <p:nvPr/>
        </p:nvSpPr>
        <p:spPr>
          <a:xfrm>
            <a:off x="6953275" y="2388938"/>
            <a:ext cx="1185000" cy="4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accent2"/>
                </a:solidFill>
                <a:latin typeface="Roboto Condensed"/>
                <a:ea typeface="Roboto Condensed"/>
                <a:cs typeface="Roboto Condensed"/>
                <a:sym typeface="Roboto Condensed"/>
              </a:rPr>
              <a:t>FC2</a:t>
            </a:r>
            <a:endParaRPr b="1" sz="1300">
              <a:solidFill>
                <a:schemeClr val="accent2"/>
              </a:solidFill>
              <a:latin typeface="Roboto Condensed"/>
              <a:ea typeface="Roboto Condensed"/>
              <a:cs typeface="Roboto Condensed"/>
              <a:sym typeface="Roboto Condensed"/>
            </a:endParaRPr>
          </a:p>
          <a:p>
            <a:pPr indent="0" lvl="0" marL="0" rtl="0" algn="ctr">
              <a:spcBef>
                <a:spcPts val="0"/>
              </a:spcBef>
              <a:spcAft>
                <a:spcPts val="0"/>
              </a:spcAft>
              <a:buNone/>
            </a:pPr>
            <a:r>
              <a:rPr b="1" lang="en" sz="1300">
                <a:solidFill>
                  <a:schemeClr val="accent2"/>
                </a:solidFill>
                <a:latin typeface="Roboto Condensed"/>
                <a:ea typeface="Roboto Condensed"/>
                <a:cs typeface="Roboto Condensed"/>
                <a:sym typeface="Roboto Condensed"/>
              </a:rPr>
              <a:t>(100, 1)</a:t>
            </a:r>
            <a:endParaRPr b="1" sz="1300">
              <a:solidFill>
                <a:schemeClr val="accent2"/>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10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10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10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grpSp>
        <p:nvGrpSpPr>
          <p:cNvPr id="664" name="Google Shape;664;p39"/>
          <p:cNvGrpSpPr/>
          <p:nvPr/>
        </p:nvGrpSpPr>
        <p:grpSpPr>
          <a:xfrm>
            <a:off x="1256779" y="2182872"/>
            <a:ext cx="3079552" cy="614579"/>
            <a:chOff x="-1535283" y="1287960"/>
            <a:chExt cx="11486579" cy="2067200"/>
          </a:xfrm>
        </p:grpSpPr>
        <p:sp>
          <p:nvSpPr>
            <p:cNvPr id="665" name="Google Shape;665;p39"/>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66" name="Google Shape;666;p39"/>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67" name="Google Shape;667;p39"/>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68" name="Google Shape;668;p39"/>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69" name="Google Shape;669;p39"/>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670" name="Google Shape;670;p39"/>
          <p:cNvGrpSpPr/>
          <p:nvPr/>
        </p:nvGrpSpPr>
        <p:grpSpPr>
          <a:xfrm>
            <a:off x="1256779" y="3163280"/>
            <a:ext cx="3079552" cy="614579"/>
            <a:chOff x="-1535283" y="1287960"/>
            <a:chExt cx="11486579" cy="2067200"/>
          </a:xfrm>
        </p:grpSpPr>
        <p:sp>
          <p:nvSpPr>
            <p:cNvPr id="671" name="Google Shape;671;p39"/>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72" name="Google Shape;672;p39"/>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73" name="Google Shape;673;p39"/>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74" name="Google Shape;674;p39"/>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75" name="Google Shape;675;p39"/>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676" name="Google Shape;676;p39"/>
          <p:cNvGrpSpPr/>
          <p:nvPr/>
        </p:nvGrpSpPr>
        <p:grpSpPr>
          <a:xfrm>
            <a:off x="1256779" y="1202465"/>
            <a:ext cx="3079552" cy="614579"/>
            <a:chOff x="-1535283" y="1287960"/>
            <a:chExt cx="11486579" cy="2067200"/>
          </a:xfrm>
        </p:grpSpPr>
        <p:sp>
          <p:nvSpPr>
            <p:cNvPr id="677" name="Google Shape;677;p39"/>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78" name="Google Shape;678;p39"/>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79" name="Google Shape;679;p39"/>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80" name="Google Shape;680;p39"/>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81" name="Google Shape;681;p39"/>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682" name="Google Shape;682;p39"/>
          <p:cNvSpPr txBox="1"/>
          <p:nvPr>
            <p:ph idx="4294967295" type="ctrTitle"/>
          </p:nvPr>
        </p:nvSpPr>
        <p:spPr>
          <a:xfrm>
            <a:off x="1598756" y="133039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1e-4, 0.1</a:t>
            </a:r>
            <a:endParaRPr sz="2800"/>
          </a:p>
        </p:txBody>
      </p:sp>
      <p:sp>
        <p:nvSpPr>
          <p:cNvPr id="683" name="Google Shape;683;p39"/>
          <p:cNvSpPr txBox="1"/>
          <p:nvPr>
            <p:ph idx="4294967295" type="subTitle"/>
          </p:nvPr>
        </p:nvSpPr>
        <p:spPr>
          <a:xfrm>
            <a:off x="1598756" y="1692481"/>
            <a:ext cx="2391300" cy="3138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Learning rate, LR Decay</a:t>
            </a:r>
            <a:endParaRPr sz="1700">
              <a:solidFill>
                <a:srgbClr val="3F5378"/>
              </a:solidFill>
              <a:latin typeface="Roboto Condensed"/>
              <a:ea typeface="Roboto Condensed"/>
              <a:cs typeface="Roboto Condensed"/>
              <a:sym typeface="Roboto Condensed"/>
            </a:endParaRPr>
          </a:p>
        </p:txBody>
      </p:sp>
      <p:sp>
        <p:nvSpPr>
          <p:cNvPr id="684" name="Google Shape;684;p39"/>
          <p:cNvSpPr txBox="1"/>
          <p:nvPr>
            <p:ph idx="4294967295" type="ctrTitle"/>
          </p:nvPr>
        </p:nvSpPr>
        <p:spPr>
          <a:xfrm>
            <a:off x="1598756" y="328958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200</a:t>
            </a:r>
            <a:endParaRPr sz="2800"/>
          </a:p>
        </p:txBody>
      </p:sp>
      <p:sp>
        <p:nvSpPr>
          <p:cNvPr id="685" name="Google Shape;685;p39"/>
          <p:cNvSpPr txBox="1"/>
          <p:nvPr>
            <p:ph idx="4294967295" type="subTitle"/>
          </p:nvPr>
        </p:nvSpPr>
        <p:spPr>
          <a:xfrm>
            <a:off x="1598756" y="3662027"/>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Epochs</a:t>
            </a:r>
            <a:endParaRPr sz="1700">
              <a:solidFill>
                <a:srgbClr val="3F5378"/>
              </a:solidFill>
              <a:latin typeface="Roboto Condensed"/>
              <a:ea typeface="Roboto Condensed"/>
              <a:cs typeface="Roboto Condensed"/>
              <a:sym typeface="Roboto Condensed"/>
            </a:endParaRPr>
          </a:p>
        </p:txBody>
      </p:sp>
      <p:sp>
        <p:nvSpPr>
          <p:cNvPr id="686" name="Google Shape;686;p39"/>
          <p:cNvSpPr txBox="1"/>
          <p:nvPr>
            <p:ph idx="4294967295" type="ctrTitle"/>
          </p:nvPr>
        </p:nvSpPr>
        <p:spPr>
          <a:xfrm>
            <a:off x="1598756" y="2306642"/>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MSE</a:t>
            </a:r>
            <a:endParaRPr sz="2800"/>
          </a:p>
        </p:txBody>
      </p:sp>
      <p:sp>
        <p:nvSpPr>
          <p:cNvPr id="687" name="Google Shape;687;p39"/>
          <p:cNvSpPr txBox="1"/>
          <p:nvPr>
            <p:ph idx="4294967295" type="subTitle"/>
          </p:nvPr>
        </p:nvSpPr>
        <p:spPr>
          <a:xfrm>
            <a:off x="1598756" y="2668652"/>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Loss</a:t>
            </a:r>
            <a:endParaRPr sz="1700">
              <a:solidFill>
                <a:srgbClr val="3F5378"/>
              </a:solidFill>
              <a:latin typeface="Roboto Condensed"/>
              <a:ea typeface="Roboto Condensed"/>
              <a:cs typeface="Roboto Condensed"/>
              <a:sym typeface="Roboto Condensed"/>
            </a:endParaRPr>
          </a:p>
        </p:txBody>
      </p:sp>
      <p:sp>
        <p:nvSpPr>
          <p:cNvPr id="688" name="Google Shape;688;p3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89" name="Google Shape;689;p39"/>
          <p:cNvGrpSpPr/>
          <p:nvPr/>
        </p:nvGrpSpPr>
        <p:grpSpPr>
          <a:xfrm>
            <a:off x="4807662" y="2182872"/>
            <a:ext cx="3079552" cy="614579"/>
            <a:chOff x="-1535283" y="1287960"/>
            <a:chExt cx="11486579" cy="2067200"/>
          </a:xfrm>
        </p:grpSpPr>
        <p:sp>
          <p:nvSpPr>
            <p:cNvPr id="690" name="Google Shape;690;p39"/>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1" name="Google Shape;691;p39"/>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2" name="Google Shape;692;p39"/>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3" name="Google Shape;693;p39"/>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4" name="Google Shape;694;p39"/>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695" name="Google Shape;695;p39"/>
          <p:cNvGrpSpPr/>
          <p:nvPr/>
        </p:nvGrpSpPr>
        <p:grpSpPr>
          <a:xfrm>
            <a:off x="4807662" y="3163280"/>
            <a:ext cx="3079552" cy="614579"/>
            <a:chOff x="-1535283" y="1287960"/>
            <a:chExt cx="11486579" cy="2067200"/>
          </a:xfrm>
        </p:grpSpPr>
        <p:sp>
          <p:nvSpPr>
            <p:cNvPr id="696" name="Google Shape;696;p39"/>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7" name="Google Shape;697;p39"/>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8" name="Google Shape;698;p39"/>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9" name="Google Shape;699;p39"/>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00" name="Google Shape;700;p39"/>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701" name="Google Shape;701;p39"/>
          <p:cNvGrpSpPr/>
          <p:nvPr/>
        </p:nvGrpSpPr>
        <p:grpSpPr>
          <a:xfrm>
            <a:off x="4807662" y="1202465"/>
            <a:ext cx="3079552" cy="614579"/>
            <a:chOff x="-1535283" y="1287960"/>
            <a:chExt cx="11486579" cy="2067200"/>
          </a:xfrm>
        </p:grpSpPr>
        <p:sp>
          <p:nvSpPr>
            <p:cNvPr id="702" name="Google Shape;702;p39"/>
            <p:cNvSpPr/>
            <p:nvPr/>
          </p:nvSpPr>
          <p:spPr>
            <a:xfrm>
              <a:off x="8699476" y="12879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03" name="Google Shape;703;p39"/>
            <p:cNvSpPr/>
            <p:nvPr/>
          </p:nvSpPr>
          <p:spPr>
            <a:xfrm flipH="1" rot="10800000">
              <a:off x="-308909" y="1697039"/>
              <a:ext cx="9030600" cy="1243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04" name="Google Shape;704;p39"/>
            <p:cNvSpPr/>
            <p:nvPr/>
          </p:nvSpPr>
          <p:spPr>
            <a:xfrm flipH="1" rot="10800000">
              <a:off x="8707496"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05" name="Google Shape;705;p39"/>
            <p:cNvSpPr/>
            <p:nvPr/>
          </p:nvSpPr>
          <p:spPr>
            <a:xfrm flipH="1">
              <a:off x="-1535283" y="1697043"/>
              <a:ext cx="1243800" cy="12438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06" name="Google Shape;706;p39"/>
            <p:cNvSpPr/>
            <p:nvPr/>
          </p:nvSpPr>
          <p:spPr>
            <a:xfrm rot="10800000">
              <a:off x="-1535278" y="2940860"/>
              <a:ext cx="1243800" cy="414300"/>
            </a:xfrm>
            <a:prstGeom prst="triangle">
              <a:avLst>
                <a:gd fmla="val 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707" name="Google Shape;707;p39"/>
          <p:cNvSpPr txBox="1"/>
          <p:nvPr>
            <p:ph idx="4294967295" type="ctrTitle"/>
          </p:nvPr>
        </p:nvSpPr>
        <p:spPr>
          <a:xfrm>
            <a:off x="5149638" y="133039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22</a:t>
            </a:r>
            <a:endParaRPr sz="2800"/>
          </a:p>
        </p:txBody>
      </p:sp>
      <p:sp>
        <p:nvSpPr>
          <p:cNvPr id="708" name="Google Shape;708;p39"/>
          <p:cNvSpPr txBox="1"/>
          <p:nvPr>
            <p:ph idx="4294967295" type="subTitle"/>
          </p:nvPr>
        </p:nvSpPr>
        <p:spPr>
          <a:xfrm>
            <a:off x="5149638" y="1692481"/>
            <a:ext cx="2391300" cy="3138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Sequence Length (</a:t>
            </a:r>
            <a:r>
              <a:rPr b="1" lang="en" sz="1700">
                <a:solidFill>
                  <a:srgbClr val="3F5378"/>
                </a:solidFill>
                <a:latin typeface="Roboto Condensed"/>
                <a:ea typeface="Roboto Condensed"/>
                <a:cs typeface="Roboto Condensed"/>
                <a:sym typeface="Roboto Condensed"/>
              </a:rPr>
              <a:t>K</a:t>
            </a:r>
            <a:r>
              <a:rPr lang="en" sz="1700">
                <a:solidFill>
                  <a:srgbClr val="3F5378"/>
                </a:solidFill>
                <a:latin typeface="Roboto Condensed"/>
                <a:ea typeface="Roboto Condensed"/>
                <a:cs typeface="Roboto Condensed"/>
                <a:sym typeface="Roboto Condensed"/>
              </a:rPr>
              <a:t>)</a:t>
            </a:r>
            <a:endParaRPr sz="1700">
              <a:solidFill>
                <a:srgbClr val="3F5378"/>
              </a:solidFill>
              <a:latin typeface="Roboto Condensed"/>
              <a:ea typeface="Roboto Condensed"/>
              <a:cs typeface="Roboto Condensed"/>
              <a:sym typeface="Roboto Condensed"/>
            </a:endParaRPr>
          </a:p>
        </p:txBody>
      </p:sp>
      <p:sp>
        <p:nvSpPr>
          <p:cNvPr id="709" name="Google Shape;709;p39"/>
          <p:cNvSpPr txBox="1"/>
          <p:nvPr>
            <p:ph idx="4294967295" type="ctrTitle"/>
          </p:nvPr>
        </p:nvSpPr>
        <p:spPr>
          <a:xfrm>
            <a:off x="5149638" y="3289583"/>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SGD</a:t>
            </a:r>
            <a:endParaRPr sz="2800"/>
          </a:p>
        </p:txBody>
      </p:sp>
      <p:sp>
        <p:nvSpPr>
          <p:cNvPr id="710" name="Google Shape;710;p39"/>
          <p:cNvSpPr txBox="1"/>
          <p:nvPr>
            <p:ph idx="4294967295" type="subTitle"/>
          </p:nvPr>
        </p:nvSpPr>
        <p:spPr>
          <a:xfrm>
            <a:off x="5149638" y="3662027"/>
            <a:ext cx="2391300" cy="2790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Optimizer (default values)</a:t>
            </a:r>
            <a:endParaRPr sz="1700">
              <a:solidFill>
                <a:srgbClr val="3F5378"/>
              </a:solidFill>
              <a:latin typeface="Roboto Condensed"/>
              <a:ea typeface="Roboto Condensed"/>
              <a:cs typeface="Roboto Condensed"/>
              <a:sym typeface="Roboto Condensed"/>
            </a:endParaRPr>
          </a:p>
        </p:txBody>
      </p:sp>
      <p:sp>
        <p:nvSpPr>
          <p:cNvPr id="711" name="Google Shape;711;p39"/>
          <p:cNvSpPr txBox="1"/>
          <p:nvPr>
            <p:ph idx="4294967295" type="ctrTitle"/>
          </p:nvPr>
        </p:nvSpPr>
        <p:spPr>
          <a:xfrm>
            <a:off x="5149638" y="2306642"/>
            <a:ext cx="2391300" cy="36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0.9, 5e-4 </a:t>
            </a:r>
            <a:endParaRPr sz="2800"/>
          </a:p>
        </p:txBody>
      </p:sp>
      <p:sp>
        <p:nvSpPr>
          <p:cNvPr id="712" name="Google Shape;712;p39"/>
          <p:cNvSpPr txBox="1"/>
          <p:nvPr>
            <p:ph idx="4294967295" type="subTitle"/>
          </p:nvPr>
        </p:nvSpPr>
        <p:spPr>
          <a:xfrm>
            <a:off x="5019300" y="2585325"/>
            <a:ext cx="2652000" cy="6939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1700">
                <a:solidFill>
                  <a:srgbClr val="3F5378"/>
                </a:solidFill>
                <a:latin typeface="Roboto Condensed"/>
                <a:ea typeface="Roboto Condensed"/>
                <a:cs typeface="Roboto Condensed"/>
                <a:sym typeface="Roboto Condensed"/>
              </a:rPr>
              <a:t>Momentum, L2 regularizer</a:t>
            </a:r>
            <a:br>
              <a:rPr lang="en" sz="1700">
                <a:solidFill>
                  <a:srgbClr val="3F5378"/>
                </a:solidFill>
                <a:latin typeface="Roboto Condensed"/>
                <a:ea typeface="Roboto Condensed"/>
                <a:cs typeface="Roboto Condensed"/>
                <a:sym typeface="Roboto Condensed"/>
              </a:rPr>
            </a:br>
            <a:r>
              <a:rPr lang="en" sz="1700">
                <a:solidFill>
                  <a:srgbClr val="3F5378"/>
                </a:solidFill>
                <a:latin typeface="Roboto Condensed"/>
                <a:ea typeface="Roboto Condensed"/>
                <a:cs typeface="Roboto Condensed"/>
                <a:sym typeface="Roboto Condensed"/>
              </a:rPr>
              <a:t>(weight decay)</a:t>
            </a:r>
            <a:endParaRPr sz="1700">
              <a:solidFill>
                <a:srgbClr val="3F5378"/>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4"/>
                                        </p:tgtEl>
                                        <p:attrNameLst>
                                          <p:attrName>style.visibility</p:attrName>
                                        </p:attrNameLst>
                                      </p:cBhvr>
                                      <p:to>
                                        <p:strVal val="visible"/>
                                      </p:to>
                                    </p:set>
                                    <p:animEffect filter="fade" transition="in">
                                      <p:cBhvr>
                                        <p:cTn dur="1000"/>
                                        <p:tgtEl>
                                          <p:spTgt spid="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gtEl>
                                        <p:attrNameLst>
                                          <p:attrName>style.visibility</p:attrName>
                                        </p:attrNameLst>
                                      </p:cBhvr>
                                      <p:to>
                                        <p:strVal val="visible"/>
                                      </p:to>
                                    </p:set>
                                    <p:animEffect filter="fade" transition="in">
                                      <p:cBhvr>
                                        <p:cTn dur="1000"/>
                                        <p:tgtEl>
                                          <p:spTgt spid="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3"/>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100"/>
              <a:t>PROBLEM DESCRIPTION</a:t>
            </a:r>
            <a:endParaRPr sz="2100"/>
          </a:p>
        </p:txBody>
      </p:sp>
      <p:sp>
        <p:nvSpPr>
          <p:cNvPr id="219" name="Google Shape;219;p13"/>
          <p:cNvSpPr txBox="1"/>
          <p:nvPr>
            <p:ph idx="1" type="body"/>
          </p:nvPr>
        </p:nvSpPr>
        <p:spPr>
          <a:xfrm>
            <a:off x="276625" y="1806600"/>
            <a:ext cx="8112300" cy="3145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sz="2000">
              <a:latin typeface="Roboto Condensed"/>
              <a:ea typeface="Roboto Condensed"/>
              <a:cs typeface="Roboto Condensed"/>
              <a:sym typeface="Roboto Condensed"/>
            </a:endParaRPr>
          </a:p>
          <a:p>
            <a:pPr indent="0" lvl="0" marL="0" rtl="0" algn="l">
              <a:spcBef>
                <a:spcPts val="1000"/>
              </a:spcBef>
              <a:spcAft>
                <a:spcPts val="0"/>
              </a:spcAft>
              <a:buNone/>
            </a:pPr>
            <a:r>
              <a:rPr b="1" lang="en" sz="2000">
                <a:latin typeface="Roboto Condensed"/>
                <a:ea typeface="Roboto Condensed"/>
                <a:cs typeface="Roboto Condensed"/>
                <a:sym typeface="Roboto Condensed"/>
              </a:rPr>
              <a:t>Task:</a:t>
            </a:r>
            <a:endParaRPr b="1" sz="2000">
              <a:latin typeface="Roboto Condensed"/>
              <a:ea typeface="Roboto Condensed"/>
              <a:cs typeface="Roboto Condensed"/>
              <a:sym typeface="Roboto Condensed"/>
            </a:endParaRPr>
          </a:p>
          <a:p>
            <a:pPr indent="0" lvl="0" marL="0" rtl="0" algn="l">
              <a:spcBef>
                <a:spcPts val="1000"/>
              </a:spcBef>
              <a:spcAft>
                <a:spcPts val="0"/>
              </a:spcAft>
              <a:buNone/>
            </a:pPr>
            <a:r>
              <a:rPr lang="en" sz="2000"/>
              <a:t>T</a:t>
            </a:r>
            <a:r>
              <a:rPr lang="en" sz="2000"/>
              <a:t>o implement the following 3 models on the g</a:t>
            </a:r>
            <a:r>
              <a:rPr lang="en" sz="2000"/>
              <a:t>iven stock price dataset, </a:t>
            </a:r>
            <a:r>
              <a:rPr lang="en" sz="2000"/>
              <a:t>and compare the results obtained:</a:t>
            </a:r>
            <a:endParaRPr sz="2000"/>
          </a:p>
          <a:p>
            <a:pPr indent="-355600" lvl="0" marL="457200" rtl="0" algn="l">
              <a:spcBef>
                <a:spcPts val="1000"/>
              </a:spcBef>
              <a:spcAft>
                <a:spcPts val="0"/>
              </a:spcAft>
              <a:buSzPts val="2000"/>
              <a:buChar char="▰"/>
            </a:pPr>
            <a:r>
              <a:rPr lang="en" sz="2000"/>
              <a:t>LSTM based Model (base model, popular for stock prediction)</a:t>
            </a:r>
            <a:endParaRPr sz="2000"/>
          </a:p>
          <a:p>
            <a:pPr indent="-355600" lvl="0" marL="457200" rtl="0" algn="l">
              <a:spcBef>
                <a:spcPts val="1000"/>
              </a:spcBef>
              <a:spcAft>
                <a:spcPts val="0"/>
              </a:spcAft>
              <a:buSzPts val="2000"/>
              <a:buChar char="▰"/>
            </a:pPr>
            <a:r>
              <a:rPr lang="en" sz="2000"/>
              <a:t>Neural ODE based model</a:t>
            </a:r>
            <a:endParaRPr sz="2000"/>
          </a:p>
          <a:p>
            <a:pPr indent="-355600" lvl="0" marL="457200" rtl="0" algn="l">
              <a:spcBef>
                <a:spcPts val="1000"/>
              </a:spcBef>
              <a:spcAft>
                <a:spcPts val="1000"/>
              </a:spcAft>
              <a:buSzPts val="2000"/>
              <a:buChar char="▰"/>
            </a:pPr>
            <a:r>
              <a:rPr lang="en" sz="2000"/>
              <a:t>Neural SDE based model</a:t>
            </a:r>
            <a:endParaRPr sz="2000"/>
          </a:p>
        </p:txBody>
      </p:sp>
      <p:sp>
        <p:nvSpPr>
          <p:cNvPr id="220" name="Google Shape;220;p1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21" name="Google Shape;221;p13"/>
          <p:cNvGrpSpPr/>
          <p:nvPr/>
        </p:nvGrpSpPr>
        <p:grpSpPr>
          <a:xfrm>
            <a:off x="216864" y="577848"/>
            <a:ext cx="545091" cy="395653"/>
            <a:chOff x="4604550" y="3714775"/>
            <a:chExt cx="439625" cy="319075"/>
          </a:xfrm>
        </p:grpSpPr>
        <p:sp>
          <p:nvSpPr>
            <p:cNvPr id="222" name="Google Shape;222;p13"/>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3"/>
          <p:cNvSpPr txBox="1"/>
          <p:nvPr>
            <p:ph idx="1" type="body"/>
          </p:nvPr>
        </p:nvSpPr>
        <p:spPr>
          <a:xfrm>
            <a:off x="276625" y="1329100"/>
            <a:ext cx="8112300" cy="166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000">
                <a:latin typeface="Roboto Condensed"/>
                <a:ea typeface="Roboto Condensed"/>
                <a:cs typeface="Roboto Condensed"/>
                <a:sym typeface="Roboto Condensed"/>
              </a:rPr>
              <a:t>Problem Statement:</a:t>
            </a:r>
            <a:endParaRPr b="1" sz="2000">
              <a:latin typeface="Roboto Condensed"/>
              <a:ea typeface="Roboto Condensed"/>
              <a:cs typeface="Roboto Condensed"/>
              <a:sym typeface="Roboto Condensed"/>
            </a:endParaRPr>
          </a:p>
          <a:p>
            <a:pPr indent="0" lvl="0" marL="0" rtl="0" algn="l">
              <a:spcBef>
                <a:spcPts val="1000"/>
              </a:spcBef>
              <a:spcAft>
                <a:spcPts val="0"/>
              </a:spcAft>
              <a:buNone/>
            </a:pPr>
            <a:r>
              <a:rPr lang="en" sz="2000"/>
              <a:t>Improving existing methods of ML based Stock prediction using Differential Eqs.</a:t>
            </a:r>
            <a:endParaRPr b="1" sz="2000">
              <a:latin typeface="Roboto Condensed"/>
              <a:ea typeface="Roboto Condensed"/>
              <a:cs typeface="Roboto Condensed"/>
              <a:sym typeface="Roboto Condensed"/>
            </a:endParaRPr>
          </a:p>
          <a:p>
            <a:pPr indent="0" lvl="0" marL="0" rtl="0" algn="l">
              <a:spcBef>
                <a:spcPts val="1000"/>
              </a:spcBef>
              <a:spcAft>
                <a:spcPts val="1000"/>
              </a:spcAft>
              <a:buNone/>
            </a:pPr>
            <a:r>
              <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9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40"/>
          <p:cNvPicPr preferRelativeResize="0"/>
          <p:nvPr/>
        </p:nvPicPr>
        <p:blipFill rotWithShape="1">
          <a:blip r:embed="rId3">
            <a:alphaModFix/>
          </a:blip>
          <a:srcRect b="4916" l="2793" r="7673" t="9730"/>
          <a:stretch/>
        </p:blipFill>
        <p:spPr>
          <a:xfrm>
            <a:off x="633825" y="810725"/>
            <a:ext cx="7333500" cy="3495450"/>
          </a:xfrm>
          <a:prstGeom prst="rect">
            <a:avLst/>
          </a:prstGeom>
          <a:noFill/>
          <a:ln>
            <a:noFill/>
          </a:ln>
        </p:spPr>
      </p:pic>
      <p:sp>
        <p:nvSpPr>
          <p:cNvPr id="718" name="Google Shape;718;p4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9" name="Google Shape;719;p40"/>
          <p:cNvSpPr/>
          <p:nvPr/>
        </p:nvSpPr>
        <p:spPr>
          <a:xfrm>
            <a:off x="1829300" y="1135200"/>
            <a:ext cx="1891500" cy="4119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rPr>
              <a:t>--- </a:t>
            </a:r>
            <a:r>
              <a:rPr b="1" lang="en"/>
              <a:t>- Actual Close</a:t>
            </a:r>
            <a:endParaRPr b="1"/>
          </a:p>
          <a:p>
            <a:pPr indent="0" lvl="0" marL="0" rtl="0" algn="l">
              <a:spcBef>
                <a:spcPts val="0"/>
              </a:spcBef>
              <a:spcAft>
                <a:spcPts val="0"/>
              </a:spcAft>
              <a:buNone/>
            </a:pPr>
            <a:r>
              <a:rPr b="1" lang="en">
                <a:solidFill>
                  <a:srgbClr val="3D85C6"/>
                </a:solidFill>
              </a:rPr>
              <a:t>--- </a:t>
            </a:r>
            <a:r>
              <a:rPr b="1" lang="en"/>
              <a:t>- Predicted Close</a:t>
            </a:r>
            <a:endParaRPr b="1">
              <a:solidFill>
                <a:srgbClr val="3D85C6"/>
              </a:solidFill>
            </a:endParaRPr>
          </a:p>
        </p:txBody>
      </p:sp>
      <p:sp>
        <p:nvSpPr>
          <p:cNvPr id="720" name="Google Shape;720;p40"/>
          <p:cNvSpPr txBox="1"/>
          <p:nvPr>
            <p:ph idx="4294967295" type="ctrTitle"/>
          </p:nvPr>
        </p:nvSpPr>
        <p:spPr>
          <a:xfrm>
            <a:off x="2502250" y="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Training for 200 epochs</a:t>
            </a:r>
            <a:endParaRPr b="0" sz="3200">
              <a:solidFill>
                <a:schemeClr val="accent5"/>
              </a:solidFill>
            </a:endParaRPr>
          </a:p>
        </p:txBody>
      </p:sp>
      <p:sp>
        <p:nvSpPr>
          <p:cNvPr id="721" name="Google Shape;721;p40"/>
          <p:cNvSpPr txBox="1"/>
          <p:nvPr/>
        </p:nvSpPr>
        <p:spPr>
          <a:xfrm>
            <a:off x="2941425" y="4109250"/>
            <a:ext cx="4497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Time in per year (1 year ~252 trading days)</a:t>
            </a:r>
            <a:endParaRPr b="1"/>
          </a:p>
        </p:txBody>
      </p:sp>
      <p:sp>
        <p:nvSpPr>
          <p:cNvPr id="722" name="Google Shape;722;p40"/>
          <p:cNvSpPr txBox="1"/>
          <p:nvPr/>
        </p:nvSpPr>
        <p:spPr>
          <a:xfrm rot="-5400000">
            <a:off x="84225" y="2096700"/>
            <a:ext cx="15111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Closing Price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41"/>
          <p:cNvPicPr preferRelativeResize="0"/>
          <p:nvPr/>
        </p:nvPicPr>
        <p:blipFill rotWithShape="1">
          <a:blip r:embed="rId3">
            <a:alphaModFix/>
          </a:blip>
          <a:srcRect b="7036" l="8194" r="9608" t="9197"/>
          <a:stretch/>
        </p:blipFill>
        <p:spPr>
          <a:xfrm>
            <a:off x="999975" y="711025"/>
            <a:ext cx="6603003" cy="3925478"/>
          </a:xfrm>
          <a:prstGeom prst="rect">
            <a:avLst/>
          </a:prstGeom>
          <a:noFill/>
          <a:ln>
            <a:noFill/>
          </a:ln>
        </p:spPr>
      </p:pic>
      <p:sp>
        <p:nvSpPr>
          <p:cNvPr id="728" name="Google Shape;728;p4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9" name="Google Shape;729;p41"/>
          <p:cNvSpPr txBox="1"/>
          <p:nvPr>
            <p:ph idx="4294967295" type="ctrTitle"/>
          </p:nvPr>
        </p:nvSpPr>
        <p:spPr>
          <a:xfrm>
            <a:off x="2502250" y="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Training and Test Loss</a:t>
            </a:r>
            <a:endParaRPr b="0" sz="3200">
              <a:solidFill>
                <a:schemeClr val="accent5"/>
              </a:solidFill>
            </a:endParaRPr>
          </a:p>
        </p:txBody>
      </p:sp>
      <p:sp>
        <p:nvSpPr>
          <p:cNvPr id="730" name="Google Shape;730;p41"/>
          <p:cNvSpPr/>
          <p:nvPr/>
        </p:nvSpPr>
        <p:spPr>
          <a:xfrm>
            <a:off x="5650300" y="919925"/>
            <a:ext cx="1891500" cy="4119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9900"/>
                </a:solidFill>
              </a:rPr>
              <a:t>--- </a:t>
            </a:r>
            <a:r>
              <a:rPr b="1" lang="en"/>
              <a:t>- Test Loss</a:t>
            </a:r>
            <a:endParaRPr b="1"/>
          </a:p>
          <a:p>
            <a:pPr indent="0" lvl="0" marL="0" rtl="0" algn="l">
              <a:spcBef>
                <a:spcPts val="0"/>
              </a:spcBef>
              <a:spcAft>
                <a:spcPts val="0"/>
              </a:spcAft>
              <a:buNone/>
            </a:pPr>
            <a:r>
              <a:rPr b="1" lang="en">
                <a:solidFill>
                  <a:srgbClr val="3D85C6"/>
                </a:solidFill>
              </a:rPr>
              <a:t>--- </a:t>
            </a:r>
            <a:r>
              <a:rPr b="1" lang="en"/>
              <a:t>- Training loss</a:t>
            </a:r>
            <a:endParaRPr b="1">
              <a:solidFill>
                <a:srgbClr val="3D85C6"/>
              </a:solidFill>
            </a:endParaRPr>
          </a:p>
        </p:txBody>
      </p:sp>
      <p:sp>
        <p:nvSpPr>
          <p:cNvPr id="731" name="Google Shape;731;p41"/>
          <p:cNvSpPr txBox="1"/>
          <p:nvPr/>
        </p:nvSpPr>
        <p:spPr>
          <a:xfrm rot="-5400000">
            <a:off x="398725" y="2312600"/>
            <a:ext cx="11829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MSE Loss</a:t>
            </a:r>
            <a:endParaRPr b="1"/>
          </a:p>
        </p:txBody>
      </p:sp>
      <p:sp>
        <p:nvSpPr>
          <p:cNvPr id="732" name="Google Shape;732;p41"/>
          <p:cNvSpPr txBox="1"/>
          <p:nvPr/>
        </p:nvSpPr>
        <p:spPr>
          <a:xfrm>
            <a:off x="3742650" y="4512150"/>
            <a:ext cx="16587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No. of Epochs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
                                        <p:tgtEl>
                                          <p:spTgt spid="730"/>
                                        </p:tgtEl>
                                      </p:cBhvr>
                                    </p:animEffect>
                                  </p:childTnLst>
                                </p:cTn>
                              </p:par>
                              <p:par>
                                <p:cTn fill="hold" nodeType="with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par>
                                <p:cTn fill="hold" nodeType="with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000"/>
                                        <p:tgtEl>
                                          <p:spTgt spid="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4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38" name="Google Shape;738;p42"/>
          <p:cNvSpPr txBox="1"/>
          <p:nvPr>
            <p:ph idx="4294967295" type="ctrTitle"/>
          </p:nvPr>
        </p:nvSpPr>
        <p:spPr>
          <a:xfrm>
            <a:off x="2502250" y="0"/>
            <a:ext cx="66030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Prediction Plots for multiple executions</a:t>
            </a:r>
            <a:endParaRPr b="0" sz="3200">
              <a:solidFill>
                <a:schemeClr val="accent5"/>
              </a:solidFill>
            </a:endParaRPr>
          </a:p>
        </p:txBody>
      </p:sp>
      <p:sp>
        <p:nvSpPr>
          <p:cNvPr id="739" name="Google Shape;739;p42"/>
          <p:cNvSpPr txBox="1"/>
          <p:nvPr/>
        </p:nvSpPr>
        <p:spPr>
          <a:xfrm>
            <a:off x="2015700" y="1618525"/>
            <a:ext cx="5014500" cy="14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740" name="Google Shape;740;p42"/>
          <p:cNvPicPr preferRelativeResize="0"/>
          <p:nvPr/>
        </p:nvPicPr>
        <p:blipFill rotWithShape="1">
          <a:blip r:embed="rId3">
            <a:alphaModFix/>
          </a:blip>
          <a:srcRect b="0" l="4999" r="7142" t="4852"/>
          <a:stretch/>
        </p:blipFill>
        <p:spPr>
          <a:xfrm>
            <a:off x="677825" y="2583070"/>
            <a:ext cx="3625347" cy="1990730"/>
          </a:xfrm>
          <a:prstGeom prst="rect">
            <a:avLst/>
          </a:prstGeom>
          <a:noFill/>
          <a:ln>
            <a:noFill/>
          </a:ln>
        </p:spPr>
      </p:pic>
      <p:pic>
        <p:nvPicPr>
          <p:cNvPr id="741" name="Google Shape;741;p42"/>
          <p:cNvPicPr preferRelativeResize="0"/>
          <p:nvPr/>
        </p:nvPicPr>
        <p:blipFill rotWithShape="1">
          <a:blip r:embed="rId4">
            <a:alphaModFix/>
          </a:blip>
          <a:srcRect b="5241" l="3028" r="7373" t="7407"/>
          <a:stretch/>
        </p:blipFill>
        <p:spPr>
          <a:xfrm>
            <a:off x="4535658" y="2651479"/>
            <a:ext cx="3712068" cy="1834701"/>
          </a:xfrm>
          <a:prstGeom prst="rect">
            <a:avLst/>
          </a:prstGeom>
          <a:noFill/>
          <a:ln>
            <a:noFill/>
          </a:ln>
        </p:spPr>
      </p:pic>
      <p:pic>
        <p:nvPicPr>
          <p:cNvPr id="742" name="Google Shape;742;p42"/>
          <p:cNvPicPr preferRelativeResize="0"/>
          <p:nvPr/>
        </p:nvPicPr>
        <p:blipFill rotWithShape="1">
          <a:blip r:embed="rId5">
            <a:alphaModFix/>
          </a:blip>
          <a:srcRect b="4848" l="6102" r="7705" t="6827"/>
          <a:stretch/>
        </p:blipFill>
        <p:spPr>
          <a:xfrm>
            <a:off x="754410" y="837338"/>
            <a:ext cx="3531195" cy="1834701"/>
          </a:xfrm>
          <a:prstGeom prst="rect">
            <a:avLst/>
          </a:prstGeom>
          <a:noFill/>
          <a:ln>
            <a:noFill/>
          </a:ln>
        </p:spPr>
      </p:pic>
      <p:pic>
        <p:nvPicPr>
          <p:cNvPr id="743" name="Google Shape;743;p42"/>
          <p:cNvPicPr preferRelativeResize="0"/>
          <p:nvPr/>
        </p:nvPicPr>
        <p:blipFill rotWithShape="1">
          <a:blip r:embed="rId6">
            <a:alphaModFix/>
          </a:blip>
          <a:srcRect b="4840" l="5668" r="8575" t="6828"/>
          <a:stretch/>
        </p:blipFill>
        <p:spPr>
          <a:xfrm>
            <a:off x="4687836" y="837325"/>
            <a:ext cx="3474006" cy="1814166"/>
          </a:xfrm>
          <a:prstGeom prst="rect">
            <a:avLst/>
          </a:prstGeom>
          <a:noFill/>
          <a:ln>
            <a:noFill/>
          </a:ln>
        </p:spPr>
      </p:pic>
      <p:sp>
        <p:nvSpPr>
          <p:cNvPr id="744" name="Google Shape;744;p42"/>
          <p:cNvSpPr txBox="1"/>
          <p:nvPr/>
        </p:nvSpPr>
        <p:spPr>
          <a:xfrm>
            <a:off x="2076950" y="4490400"/>
            <a:ext cx="4754400" cy="60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X-axis: </a:t>
            </a:r>
            <a:r>
              <a:rPr b="1" lang="en"/>
              <a:t>Time in per year (1 year ~252 trading days)</a:t>
            </a:r>
            <a:endParaRPr b="1"/>
          </a:p>
          <a:p>
            <a:pPr indent="0" lvl="0" marL="0" rtl="0" algn="ctr">
              <a:spcBef>
                <a:spcPts val="0"/>
              </a:spcBef>
              <a:spcAft>
                <a:spcPts val="0"/>
              </a:spcAft>
              <a:buNone/>
            </a:pPr>
            <a:r>
              <a:rPr b="1" lang="en"/>
              <a:t>Y-axis: Closing price</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pic>
        <p:nvPicPr>
          <p:cNvPr id="749" name="Google Shape;749;p43"/>
          <p:cNvPicPr preferRelativeResize="0"/>
          <p:nvPr/>
        </p:nvPicPr>
        <p:blipFill rotWithShape="1">
          <a:blip r:embed="rId3">
            <a:alphaModFix/>
          </a:blip>
          <a:srcRect b="0" l="4586" r="7385" t="8054"/>
          <a:stretch/>
        </p:blipFill>
        <p:spPr>
          <a:xfrm>
            <a:off x="117375" y="1159800"/>
            <a:ext cx="6765375" cy="3403699"/>
          </a:xfrm>
          <a:prstGeom prst="rect">
            <a:avLst/>
          </a:prstGeom>
          <a:noFill/>
          <a:ln>
            <a:noFill/>
          </a:ln>
        </p:spPr>
      </p:pic>
      <p:sp>
        <p:nvSpPr>
          <p:cNvPr id="750" name="Google Shape;750;p4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1" name="Google Shape;751;p43"/>
          <p:cNvSpPr txBox="1"/>
          <p:nvPr>
            <p:ph idx="4294967295" type="ctrTitle"/>
          </p:nvPr>
        </p:nvSpPr>
        <p:spPr>
          <a:xfrm>
            <a:off x="3440325" y="0"/>
            <a:ext cx="5567700" cy="1159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3200">
                <a:solidFill>
                  <a:schemeClr val="accent5"/>
                </a:solidFill>
              </a:rPr>
              <a:t>Test Prediction (Best Results)</a:t>
            </a:r>
            <a:endParaRPr b="0" sz="3200">
              <a:solidFill>
                <a:schemeClr val="accent5"/>
              </a:solidFill>
            </a:endParaRPr>
          </a:p>
        </p:txBody>
      </p:sp>
      <p:grpSp>
        <p:nvGrpSpPr>
          <p:cNvPr id="752" name="Google Shape;752;p43"/>
          <p:cNvGrpSpPr/>
          <p:nvPr/>
        </p:nvGrpSpPr>
        <p:grpSpPr>
          <a:xfrm>
            <a:off x="6715765" y="2255061"/>
            <a:ext cx="2367504" cy="694993"/>
            <a:chOff x="185742" y="1287960"/>
            <a:chExt cx="8044527" cy="2067200"/>
          </a:xfrm>
        </p:grpSpPr>
        <p:sp>
          <p:nvSpPr>
            <p:cNvPr id="753" name="Google Shape;753;p43"/>
            <p:cNvSpPr/>
            <p:nvPr/>
          </p:nvSpPr>
          <p:spPr>
            <a:xfrm>
              <a:off x="6978450" y="1287960"/>
              <a:ext cx="1243800" cy="414300"/>
            </a:xfrm>
            <a:prstGeom prst="triangle">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54" name="Google Shape;754;p43"/>
            <p:cNvSpPr/>
            <p:nvPr/>
          </p:nvSpPr>
          <p:spPr>
            <a:xfrm flipH="1" rot="10800000">
              <a:off x="1423250" y="1697050"/>
              <a:ext cx="5566500" cy="12438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55" name="Google Shape;755;p43"/>
            <p:cNvSpPr/>
            <p:nvPr/>
          </p:nvSpPr>
          <p:spPr>
            <a:xfrm flipH="1" rot="10800000">
              <a:off x="6986470" y="1697043"/>
              <a:ext cx="1243800" cy="12438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56" name="Google Shape;756;p43"/>
            <p:cNvSpPr/>
            <p:nvPr/>
          </p:nvSpPr>
          <p:spPr>
            <a:xfrm flipH="1">
              <a:off x="185742" y="1697043"/>
              <a:ext cx="1243800" cy="12438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757" name="Google Shape;757;p43"/>
            <p:cNvSpPr/>
            <p:nvPr/>
          </p:nvSpPr>
          <p:spPr>
            <a:xfrm rot="10800000">
              <a:off x="185748" y="2940860"/>
              <a:ext cx="1243800" cy="414300"/>
            </a:xfrm>
            <a:prstGeom prst="triangle">
              <a:avLst>
                <a:gd fmla="val 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758" name="Google Shape;758;p43"/>
          <p:cNvSpPr txBox="1"/>
          <p:nvPr>
            <p:ph idx="4294967295" type="ctrTitle"/>
          </p:nvPr>
        </p:nvSpPr>
        <p:spPr>
          <a:xfrm>
            <a:off x="6716249" y="2397375"/>
            <a:ext cx="2367900" cy="41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3F5378"/>
                </a:solidFill>
              </a:rPr>
              <a:t>0.04986</a:t>
            </a:r>
            <a:endParaRPr sz="2300">
              <a:solidFill>
                <a:srgbClr val="3F5378"/>
              </a:solidFill>
            </a:endParaRPr>
          </a:p>
        </p:txBody>
      </p:sp>
      <p:sp>
        <p:nvSpPr>
          <p:cNvPr id="759" name="Google Shape;759;p43"/>
          <p:cNvSpPr txBox="1"/>
          <p:nvPr>
            <p:ph idx="4294967295" type="subTitle"/>
          </p:nvPr>
        </p:nvSpPr>
        <p:spPr>
          <a:xfrm>
            <a:off x="6882745" y="2853183"/>
            <a:ext cx="2034900" cy="336600"/>
          </a:xfrm>
          <a:prstGeom prst="rect">
            <a:avLst/>
          </a:prstGeom>
        </p:spPr>
        <p:txBody>
          <a:bodyPr anchorCtr="0" anchor="ctr" bIns="91425" lIns="91425" spcFirstLastPara="1" rIns="91425" wrap="square" tIns="91425">
            <a:noAutofit/>
          </a:bodyPr>
          <a:lstStyle/>
          <a:p>
            <a:pPr indent="0" lvl="0" marL="0" rtl="0" algn="ctr">
              <a:spcBef>
                <a:spcPts val="600"/>
              </a:spcBef>
              <a:spcAft>
                <a:spcPts val="1000"/>
              </a:spcAft>
              <a:buNone/>
            </a:pPr>
            <a:r>
              <a:rPr lang="en" sz="2000">
                <a:solidFill>
                  <a:srgbClr val="FF9800"/>
                </a:solidFill>
                <a:latin typeface="Roboto Condensed"/>
                <a:ea typeface="Roboto Condensed"/>
                <a:cs typeface="Roboto Condensed"/>
                <a:sym typeface="Roboto Condensed"/>
              </a:rPr>
              <a:t>MSE (Test Set)</a:t>
            </a:r>
            <a:endParaRPr sz="2000">
              <a:solidFill>
                <a:srgbClr val="FF9800"/>
              </a:solidFill>
              <a:latin typeface="Roboto Condensed"/>
              <a:ea typeface="Roboto Condensed"/>
              <a:cs typeface="Roboto Condensed"/>
              <a:sym typeface="Roboto Condensed"/>
            </a:endParaRPr>
          </a:p>
        </p:txBody>
      </p:sp>
      <p:sp>
        <p:nvSpPr>
          <p:cNvPr id="760" name="Google Shape;760;p43"/>
          <p:cNvSpPr/>
          <p:nvPr/>
        </p:nvSpPr>
        <p:spPr>
          <a:xfrm>
            <a:off x="895975" y="1353800"/>
            <a:ext cx="1679400" cy="411900"/>
          </a:xfrm>
          <a:prstGeom prst="rect">
            <a:avLst/>
          </a:prstGeom>
          <a:solidFill>
            <a:srgbClr val="FFFF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txBox="1"/>
          <p:nvPr/>
        </p:nvSpPr>
        <p:spPr>
          <a:xfrm>
            <a:off x="1263850" y="1318100"/>
            <a:ext cx="13881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t>Actual Close</a:t>
            </a:r>
            <a:endParaRPr b="1" sz="1100"/>
          </a:p>
          <a:p>
            <a:pPr indent="0" lvl="0" marL="0" rtl="0" algn="l">
              <a:spcBef>
                <a:spcPts val="0"/>
              </a:spcBef>
              <a:spcAft>
                <a:spcPts val="0"/>
              </a:spcAft>
              <a:buNone/>
            </a:pPr>
            <a:r>
              <a:rPr b="1" lang="en" sz="1100"/>
              <a:t>Predicted Close</a:t>
            </a:r>
            <a:endParaRPr b="1" sz="1100"/>
          </a:p>
        </p:txBody>
      </p:sp>
      <p:cxnSp>
        <p:nvCxnSpPr>
          <p:cNvPr id="762" name="Google Shape;762;p43"/>
          <p:cNvCxnSpPr/>
          <p:nvPr/>
        </p:nvCxnSpPr>
        <p:spPr>
          <a:xfrm rot="10800000">
            <a:off x="941650" y="1504950"/>
            <a:ext cx="322200" cy="0"/>
          </a:xfrm>
          <a:prstGeom prst="straightConnector1">
            <a:avLst/>
          </a:prstGeom>
          <a:noFill/>
          <a:ln cap="flat" cmpd="sng" w="28575">
            <a:solidFill>
              <a:srgbClr val="FF9900"/>
            </a:solidFill>
            <a:prstDash val="solid"/>
            <a:round/>
            <a:headEnd len="med" w="med" type="none"/>
            <a:tailEnd len="med" w="med" type="none"/>
          </a:ln>
        </p:spPr>
      </p:cxnSp>
      <p:cxnSp>
        <p:nvCxnSpPr>
          <p:cNvPr id="763" name="Google Shape;763;p43"/>
          <p:cNvCxnSpPr/>
          <p:nvPr/>
        </p:nvCxnSpPr>
        <p:spPr>
          <a:xfrm rot="10800000">
            <a:off x="941650" y="1657350"/>
            <a:ext cx="322200" cy="0"/>
          </a:xfrm>
          <a:prstGeom prst="straightConnector1">
            <a:avLst/>
          </a:prstGeom>
          <a:noFill/>
          <a:ln cap="flat" cmpd="sng" w="28575">
            <a:solidFill>
              <a:srgbClr val="3D85C6"/>
            </a:solidFill>
            <a:prstDash val="solid"/>
            <a:round/>
            <a:headEnd len="med" w="med" type="none"/>
            <a:tailEnd len="med" w="med" type="none"/>
          </a:ln>
        </p:spPr>
      </p:cxnSp>
      <p:sp>
        <p:nvSpPr>
          <p:cNvPr id="764" name="Google Shape;764;p43"/>
          <p:cNvSpPr txBox="1"/>
          <p:nvPr/>
        </p:nvSpPr>
        <p:spPr>
          <a:xfrm rot="-5400000">
            <a:off x="-625800" y="2365800"/>
            <a:ext cx="15111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Closing Price</a:t>
            </a:r>
            <a:endParaRPr b="1"/>
          </a:p>
        </p:txBody>
      </p:sp>
      <p:sp>
        <p:nvSpPr>
          <p:cNvPr id="765" name="Google Shape;765;p43"/>
          <p:cNvSpPr txBox="1"/>
          <p:nvPr/>
        </p:nvSpPr>
        <p:spPr>
          <a:xfrm>
            <a:off x="1559200" y="4224600"/>
            <a:ext cx="3783600" cy="41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Time in per year (1 year ~252 trading days)</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
                                        <p:tgtEl>
                                          <p:spTgt spid="760"/>
                                        </p:tgtEl>
                                      </p:cBhvr>
                                    </p:animEffect>
                                  </p:childTnLst>
                                </p:cTn>
                              </p:par>
                              <p:par>
                                <p:cTn fill="hold" nodeType="with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par>
                                <p:cTn fill="hold" nodeType="with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1000"/>
                                        <p:tgtEl>
                                          <p:spTgt spid="762"/>
                                        </p:tgtEl>
                                      </p:cBhvr>
                                    </p:animEffect>
                                  </p:childTnLst>
                                </p:cTn>
                              </p:par>
                              <p:par>
                                <p:cTn fill="hold" nodeType="with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1000"/>
                                        <p:tgtEl>
                                          <p:spTgt spid="763"/>
                                        </p:tgtEl>
                                      </p:cBhvr>
                                    </p:animEffect>
                                  </p:childTnLst>
                                </p:cTn>
                              </p:par>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par>
                                <p:cTn fill="hold" nodeType="with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1000"/>
                                        <p:tgtEl>
                                          <p:spTgt spid="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44"/>
          <p:cNvSpPr txBox="1"/>
          <p:nvPr>
            <p:ph idx="1" type="body"/>
          </p:nvPr>
        </p:nvSpPr>
        <p:spPr>
          <a:xfrm>
            <a:off x="468650" y="2476742"/>
            <a:ext cx="8047200" cy="11109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1000"/>
              </a:spcAft>
              <a:buSzPts val="2200"/>
              <a:buFont typeface="Roboto Condensed"/>
              <a:buChar char="▰"/>
            </a:pPr>
            <a:r>
              <a:rPr lang="en" sz="2200">
                <a:solidFill>
                  <a:srgbClr val="000000"/>
                </a:solidFill>
                <a:latin typeface="Roboto Condensed"/>
                <a:ea typeface="Roboto Condensed"/>
                <a:cs typeface="Roboto Condensed"/>
                <a:sym typeface="Roboto Condensed"/>
              </a:rPr>
              <a:t>Basic Euler method used for updation, More robust update techniques like </a:t>
            </a:r>
            <a:r>
              <a:rPr lang="en" sz="2200">
                <a:solidFill>
                  <a:srgbClr val="000000"/>
                </a:solidFill>
                <a:highlight>
                  <a:srgbClr val="FFFFFF"/>
                </a:highlight>
                <a:latin typeface="Roboto Condensed"/>
                <a:ea typeface="Roboto Condensed"/>
                <a:cs typeface="Roboto Condensed"/>
                <a:sym typeface="Roboto Condensed"/>
              </a:rPr>
              <a:t>Runge-Kutta method, Milstein method, DOPRI method, etc, can be used for better results.</a:t>
            </a:r>
            <a:endParaRPr sz="2200">
              <a:latin typeface="Roboto Condensed"/>
              <a:ea typeface="Roboto Condensed"/>
              <a:cs typeface="Roboto Condensed"/>
              <a:sym typeface="Roboto Condensed"/>
            </a:endParaRPr>
          </a:p>
        </p:txBody>
      </p:sp>
      <p:sp>
        <p:nvSpPr>
          <p:cNvPr id="771" name="Google Shape;771;p4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2" name="Google Shape;772;p44"/>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Major Observations</a:t>
            </a:r>
            <a:endParaRPr/>
          </a:p>
        </p:txBody>
      </p:sp>
      <p:grpSp>
        <p:nvGrpSpPr>
          <p:cNvPr id="773" name="Google Shape;773;p44"/>
          <p:cNvGrpSpPr/>
          <p:nvPr/>
        </p:nvGrpSpPr>
        <p:grpSpPr>
          <a:xfrm>
            <a:off x="312466" y="587260"/>
            <a:ext cx="309022" cy="376837"/>
            <a:chOff x="596350" y="929175"/>
            <a:chExt cx="407950" cy="497475"/>
          </a:xfrm>
        </p:grpSpPr>
        <p:sp>
          <p:nvSpPr>
            <p:cNvPr id="774" name="Google Shape;774;p44"/>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4"/>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4"/>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4"/>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4"/>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4"/>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4"/>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44"/>
          <p:cNvSpPr txBox="1"/>
          <p:nvPr>
            <p:ph idx="1" type="body"/>
          </p:nvPr>
        </p:nvSpPr>
        <p:spPr>
          <a:xfrm>
            <a:off x="468650" y="1529549"/>
            <a:ext cx="8047200" cy="5304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1000"/>
              </a:spcAft>
              <a:buSzPts val="2200"/>
              <a:buFont typeface="Roboto Condensed"/>
              <a:buChar char="▰"/>
            </a:pPr>
            <a:r>
              <a:rPr lang="en" sz="2200">
                <a:solidFill>
                  <a:srgbClr val="000000"/>
                </a:solidFill>
                <a:latin typeface="Roboto Condensed"/>
                <a:ea typeface="Roboto Condensed"/>
                <a:cs typeface="Roboto Condensed"/>
                <a:sym typeface="Roboto Condensed"/>
              </a:rPr>
              <a:t>Much better fit than LSTM or Neural ODE</a:t>
            </a:r>
            <a:endParaRPr sz="2200">
              <a:latin typeface="Roboto Condensed"/>
              <a:ea typeface="Roboto Condensed"/>
              <a:cs typeface="Roboto Condensed"/>
              <a:sym typeface="Roboto Condensed"/>
            </a:endParaRPr>
          </a:p>
        </p:txBody>
      </p:sp>
      <p:sp>
        <p:nvSpPr>
          <p:cNvPr id="782" name="Google Shape;782;p44"/>
          <p:cNvSpPr txBox="1"/>
          <p:nvPr>
            <p:ph idx="1" type="body"/>
          </p:nvPr>
        </p:nvSpPr>
        <p:spPr>
          <a:xfrm>
            <a:off x="468650" y="1986749"/>
            <a:ext cx="8047200" cy="5304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1000"/>
              </a:spcAft>
              <a:buSzPts val="2200"/>
              <a:buFont typeface="Roboto Condensed"/>
              <a:buChar char="▰"/>
            </a:pPr>
            <a:r>
              <a:rPr lang="en" sz="2200">
                <a:solidFill>
                  <a:srgbClr val="000000"/>
                </a:solidFill>
                <a:latin typeface="Roboto Condensed"/>
                <a:ea typeface="Roboto Condensed"/>
                <a:cs typeface="Roboto Condensed"/>
                <a:sym typeface="Roboto Condensed"/>
              </a:rPr>
              <a:t>Very fast convergence</a:t>
            </a:r>
            <a:endParaRPr sz="2200">
              <a:latin typeface="Roboto Condensed"/>
              <a:ea typeface="Roboto Condensed"/>
              <a:cs typeface="Roboto Condensed"/>
              <a:sym typeface="Roboto Condensed"/>
            </a:endParaRPr>
          </a:p>
        </p:txBody>
      </p:sp>
      <p:sp>
        <p:nvSpPr>
          <p:cNvPr id="783" name="Google Shape;783;p44"/>
          <p:cNvSpPr txBox="1"/>
          <p:nvPr>
            <p:ph idx="1" type="body"/>
          </p:nvPr>
        </p:nvSpPr>
        <p:spPr>
          <a:xfrm>
            <a:off x="468650" y="3345125"/>
            <a:ext cx="8047200" cy="11109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1000"/>
              </a:spcAft>
              <a:buSzPts val="2200"/>
              <a:buFont typeface="Roboto Condensed"/>
              <a:buChar char="▰"/>
            </a:pPr>
            <a:r>
              <a:rPr lang="en" sz="2200">
                <a:solidFill>
                  <a:srgbClr val="000000"/>
                </a:solidFill>
                <a:latin typeface="Roboto Condensed"/>
                <a:ea typeface="Roboto Condensed"/>
                <a:cs typeface="Roboto Condensed"/>
                <a:sym typeface="Roboto Condensed"/>
              </a:rPr>
              <a:t>Presence of random process gives different trained results each time</a:t>
            </a:r>
            <a:endParaRPr sz="2200">
              <a:latin typeface="Roboto Condensed"/>
              <a:ea typeface="Roboto Condensed"/>
              <a:cs typeface="Roboto Condensed"/>
              <a:sym typeface="Roboto Condensed"/>
            </a:endParaRPr>
          </a:p>
        </p:txBody>
      </p:sp>
      <p:sp>
        <p:nvSpPr>
          <p:cNvPr id="784" name="Google Shape;784;p44"/>
          <p:cNvSpPr txBox="1"/>
          <p:nvPr>
            <p:ph idx="1" type="body"/>
          </p:nvPr>
        </p:nvSpPr>
        <p:spPr>
          <a:xfrm>
            <a:off x="468650" y="3917400"/>
            <a:ext cx="8047200" cy="1110900"/>
          </a:xfrm>
          <a:prstGeom prst="rect">
            <a:avLst/>
          </a:prstGeom>
        </p:spPr>
        <p:txBody>
          <a:bodyPr anchorCtr="0" anchor="ctr" bIns="91425" lIns="91425" spcFirstLastPara="1" rIns="91425" wrap="square" tIns="91425">
            <a:noAutofit/>
          </a:bodyPr>
          <a:lstStyle/>
          <a:p>
            <a:pPr indent="-368300" lvl="0" marL="457200" rtl="0" algn="l">
              <a:spcBef>
                <a:spcPts val="0"/>
              </a:spcBef>
              <a:spcAft>
                <a:spcPts val="1000"/>
              </a:spcAft>
              <a:buSzPts val="2200"/>
              <a:buFont typeface="Roboto Condensed"/>
              <a:buChar char="▰"/>
            </a:pPr>
            <a:r>
              <a:rPr lang="en" sz="2200">
                <a:solidFill>
                  <a:srgbClr val="000000"/>
                </a:solidFill>
                <a:latin typeface="Roboto Condensed"/>
                <a:ea typeface="Roboto Condensed"/>
                <a:cs typeface="Roboto Condensed"/>
                <a:sym typeface="Roboto Condensed"/>
              </a:rPr>
              <a:t>Can be further improved by using latent models</a:t>
            </a:r>
            <a:endParaRPr sz="22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2"/>
                                        </p:tgtEl>
                                        <p:attrNameLst>
                                          <p:attrName>style.visibility</p:attrName>
                                        </p:attrNameLst>
                                      </p:cBhvr>
                                      <p:to>
                                        <p:strVal val="visible"/>
                                      </p:to>
                                    </p:set>
                                    <p:animEffect filter="fade" transition="in">
                                      <p:cBhvr>
                                        <p:cTn dur="1000"/>
                                        <p:tgtEl>
                                          <p:spTgt spid="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1000"/>
                                        <p:tgtEl>
                                          <p:spTgt spid="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1000"/>
                                        <p:tgtEl>
                                          <p:spTgt spid="7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4"/>
                                        </p:tgtEl>
                                        <p:attrNameLst>
                                          <p:attrName>style.visibility</p:attrName>
                                        </p:attrNameLst>
                                      </p:cBhvr>
                                      <p:to>
                                        <p:strVal val="visible"/>
                                      </p:to>
                                    </p:set>
                                    <p:animEffect filter="fade" transition="in">
                                      <p:cBhvr>
                                        <p:cTn dur="1000"/>
                                        <p:tgtEl>
                                          <p:spTgt spid="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45"/>
          <p:cNvSpPr txBox="1"/>
          <p:nvPr>
            <p:ph type="title"/>
          </p:nvPr>
        </p:nvSpPr>
        <p:spPr>
          <a:xfrm>
            <a:off x="558200" y="392575"/>
            <a:ext cx="57486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recent is using Neural SDE for stock predictions?</a:t>
            </a:r>
            <a:endParaRPr/>
          </a:p>
        </p:txBody>
      </p:sp>
      <p:sp>
        <p:nvSpPr>
          <p:cNvPr id="790" name="Google Shape;790;p4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45"/>
          <p:cNvPicPr preferRelativeResize="0"/>
          <p:nvPr/>
        </p:nvPicPr>
        <p:blipFill rotWithShape="1">
          <a:blip r:embed="rId3">
            <a:alphaModFix/>
          </a:blip>
          <a:srcRect b="0" l="0" r="13314" t="1835"/>
          <a:stretch/>
        </p:blipFill>
        <p:spPr>
          <a:xfrm>
            <a:off x="0" y="1339700"/>
            <a:ext cx="3980999" cy="3612401"/>
          </a:xfrm>
          <a:prstGeom prst="rect">
            <a:avLst/>
          </a:prstGeom>
          <a:noFill/>
          <a:ln>
            <a:noFill/>
          </a:ln>
        </p:spPr>
      </p:pic>
      <p:sp>
        <p:nvSpPr>
          <p:cNvPr id="792" name="Google Shape;792;p45"/>
          <p:cNvSpPr txBox="1"/>
          <p:nvPr/>
        </p:nvSpPr>
        <p:spPr>
          <a:xfrm>
            <a:off x="1385325" y="4750800"/>
            <a:ext cx="5183400" cy="39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https://openreview.net/forum?id=padYzanQNbg</a:t>
            </a:r>
            <a:endParaRPr sz="1100"/>
          </a:p>
        </p:txBody>
      </p:sp>
      <p:sp>
        <p:nvSpPr>
          <p:cNvPr id="793" name="Google Shape;793;p45"/>
          <p:cNvSpPr txBox="1"/>
          <p:nvPr/>
        </p:nvSpPr>
        <p:spPr>
          <a:xfrm>
            <a:off x="4399200" y="1986363"/>
            <a:ext cx="4399200" cy="23790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SzPts val="2100"/>
              <a:buFont typeface="Roboto Condensed Light"/>
              <a:buChar char="●"/>
            </a:pPr>
            <a:r>
              <a:rPr lang="en" sz="2100">
                <a:latin typeface="Roboto Condensed Light"/>
                <a:ea typeface="Roboto Condensed Light"/>
                <a:cs typeface="Roboto Condensed Light"/>
                <a:sym typeface="Roboto Condensed Light"/>
              </a:rPr>
              <a:t>Currently under double blind review</a:t>
            </a:r>
            <a:endParaRPr sz="2100">
              <a:latin typeface="Roboto Condensed Light"/>
              <a:ea typeface="Roboto Condensed Light"/>
              <a:cs typeface="Roboto Condensed Light"/>
              <a:sym typeface="Roboto Condensed Light"/>
            </a:endParaRPr>
          </a:p>
          <a:p>
            <a:pPr indent="-361950" lvl="0" marL="457200" rtl="0" algn="l">
              <a:spcBef>
                <a:spcPts val="0"/>
              </a:spcBef>
              <a:spcAft>
                <a:spcPts val="0"/>
              </a:spcAft>
              <a:buSzPts val="2100"/>
              <a:buFont typeface="Roboto Condensed Light"/>
              <a:buChar char="●"/>
            </a:pPr>
            <a:r>
              <a:rPr lang="en" sz="2100">
                <a:latin typeface="Roboto Condensed Light"/>
                <a:ea typeface="Roboto Condensed Light"/>
                <a:cs typeface="Roboto Condensed Light"/>
                <a:sym typeface="Roboto Condensed Light"/>
              </a:rPr>
              <a:t>Uses Neural ODE and SDE to predict Alphabet (Google) stocks</a:t>
            </a:r>
            <a:endParaRPr sz="2100">
              <a:latin typeface="Roboto Condensed Light"/>
              <a:ea typeface="Roboto Condensed Light"/>
              <a:cs typeface="Roboto Condensed Light"/>
              <a:sym typeface="Roboto Condensed Light"/>
            </a:endParaRPr>
          </a:p>
          <a:p>
            <a:pPr indent="-361950" lvl="0" marL="457200" rtl="0" algn="l">
              <a:spcBef>
                <a:spcPts val="0"/>
              </a:spcBef>
              <a:spcAft>
                <a:spcPts val="0"/>
              </a:spcAft>
              <a:buSzPts val="2100"/>
              <a:buFont typeface="Roboto Condensed Light"/>
              <a:buChar char="●"/>
            </a:pPr>
            <a:r>
              <a:rPr lang="en" sz="2100">
                <a:latin typeface="Roboto Condensed Light"/>
                <a:ea typeface="Roboto Condensed Light"/>
                <a:cs typeface="Roboto Condensed Light"/>
                <a:sym typeface="Roboto Condensed Light"/>
              </a:rPr>
              <a:t>Predicts their SDE’s model performance as far superior to ODE</a:t>
            </a:r>
            <a:endParaRPr sz="2100">
              <a:latin typeface="Roboto Condensed Light"/>
              <a:ea typeface="Roboto Condensed Light"/>
              <a:cs typeface="Roboto Condensed Light"/>
              <a:sym typeface="Roboto Condensed Light"/>
            </a:endParaRPr>
          </a:p>
          <a:p>
            <a:pPr indent="-361950" lvl="0" marL="457200" rtl="0" algn="l">
              <a:spcBef>
                <a:spcPts val="0"/>
              </a:spcBef>
              <a:spcAft>
                <a:spcPts val="0"/>
              </a:spcAft>
              <a:buSzPts val="2100"/>
              <a:buFont typeface="Roboto Condensed Light"/>
              <a:buChar char="●"/>
            </a:pPr>
            <a:r>
              <a:rPr lang="en" sz="2100">
                <a:latin typeface="Roboto Condensed Light"/>
                <a:ea typeface="Roboto Condensed Light"/>
                <a:cs typeface="Roboto Condensed Light"/>
                <a:sym typeface="Roboto Condensed Light"/>
              </a:rPr>
              <a:t>Code not made public yet for us to learn and improve :(</a:t>
            </a:r>
            <a:endParaRPr sz="2100">
              <a:latin typeface="Roboto Condensed Light"/>
              <a:ea typeface="Roboto Condensed Light"/>
              <a:cs typeface="Roboto Condensed Light"/>
              <a:sym typeface="Roboto Condensed Light"/>
            </a:endParaRPr>
          </a:p>
        </p:txBody>
      </p:sp>
      <p:pic>
        <p:nvPicPr>
          <p:cNvPr id="794" name="Google Shape;794;p45"/>
          <p:cNvPicPr preferRelativeResize="0"/>
          <p:nvPr/>
        </p:nvPicPr>
        <p:blipFill rotWithShape="1">
          <a:blip r:embed="rId4">
            <a:alphaModFix/>
          </a:blip>
          <a:srcRect b="0" l="6357" r="7152" t="0"/>
          <a:stretch/>
        </p:blipFill>
        <p:spPr>
          <a:xfrm>
            <a:off x="5596625" y="1158775"/>
            <a:ext cx="3508775" cy="843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10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3"/>
                                        </p:tgtEl>
                                        <p:attrNameLst>
                                          <p:attrName>style.visibility</p:attrName>
                                        </p:attrNameLst>
                                      </p:cBhvr>
                                      <p:to>
                                        <p:strVal val="visible"/>
                                      </p:to>
                                    </p:set>
                                    <p:animEffect filter="fade" transition="in">
                                      <p:cBhvr>
                                        <p:cTn dur="1000"/>
                                        <p:tgtEl>
                                          <p:spTgt spid="7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4"/>
                                        </p:tgtEl>
                                        <p:attrNameLst>
                                          <p:attrName>style.visibility</p:attrName>
                                        </p:attrNameLst>
                                      </p:cBhvr>
                                      <p:to>
                                        <p:strVal val="visible"/>
                                      </p:to>
                                    </p:set>
                                    <p:animEffect filter="fade" transition="in">
                                      <p:cBhvr>
                                        <p:cTn dur="1000"/>
                                        <p:tgtEl>
                                          <p:spTgt spid="7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4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0" name="Google Shape;800;p46"/>
          <p:cNvSpPr txBox="1"/>
          <p:nvPr>
            <p:ph idx="4294967295" type="ctrTitle"/>
          </p:nvPr>
        </p:nvSpPr>
        <p:spPr>
          <a:xfrm>
            <a:off x="1275150" y="2364400"/>
            <a:ext cx="6593700" cy="14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accent5"/>
                </a:solidFill>
              </a:rPr>
              <a:t>THANKS</a:t>
            </a:r>
            <a:r>
              <a:rPr lang="en" sz="6000">
                <a:solidFill>
                  <a:schemeClr val="accent5"/>
                </a:solidFill>
              </a:rPr>
              <a:t>!</a:t>
            </a:r>
            <a:endParaRPr sz="6000">
              <a:solidFill>
                <a:schemeClr val="accent5"/>
              </a:solidFill>
            </a:endParaRPr>
          </a:p>
          <a:p>
            <a:pPr indent="0" lvl="0" marL="0" rtl="0" algn="ctr">
              <a:spcBef>
                <a:spcPts val="0"/>
              </a:spcBef>
              <a:spcAft>
                <a:spcPts val="0"/>
              </a:spcAft>
              <a:buNone/>
            </a:pPr>
            <a:r>
              <a:rPr b="0" lang="en" sz="4500">
                <a:solidFill>
                  <a:schemeClr val="accent5"/>
                </a:solidFill>
              </a:rPr>
              <a:t>For the learning opportunity</a:t>
            </a:r>
            <a:endParaRPr b="0" sz="4500">
              <a:solidFill>
                <a:schemeClr val="accent5"/>
              </a:solidFill>
            </a:endParaRPr>
          </a:p>
        </p:txBody>
      </p:sp>
      <p:sp>
        <p:nvSpPr>
          <p:cNvPr id="801" name="Google Shape;801;p46"/>
          <p:cNvSpPr txBox="1"/>
          <p:nvPr>
            <p:ph idx="4294967295" type="subTitle"/>
          </p:nvPr>
        </p:nvSpPr>
        <p:spPr>
          <a:xfrm>
            <a:off x="1275150" y="3995900"/>
            <a:ext cx="6593700" cy="5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Questions?</a:t>
            </a:r>
            <a:endParaRPr b="1" sz="2000"/>
          </a:p>
          <a:p>
            <a:pPr indent="0" lvl="0" marL="0" rtl="0" algn="ctr">
              <a:spcBef>
                <a:spcPts val="0"/>
              </a:spcBef>
              <a:spcAft>
                <a:spcPts val="0"/>
              </a:spcAft>
              <a:buNone/>
            </a:pPr>
            <a:r>
              <a:t/>
            </a:r>
            <a:endParaRPr b="1" sz="2000"/>
          </a:p>
        </p:txBody>
      </p:sp>
      <p:grpSp>
        <p:nvGrpSpPr>
          <p:cNvPr id="802" name="Google Shape;802;p46"/>
          <p:cNvGrpSpPr/>
          <p:nvPr/>
        </p:nvGrpSpPr>
        <p:grpSpPr>
          <a:xfrm>
            <a:off x="3996210" y="966817"/>
            <a:ext cx="1197664" cy="1126777"/>
            <a:chOff x="5972700" y="2330200"/>
            <a:chExt cx="411625" cy="387275"/>
          </a:xfrm>
        </p:grpSpPr>
        <p:sp>
          <p:nvSpPr>
            <p:cNvPr id="803" name="Google Shape;803;p46"/>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6"/>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1"/>
                                        </p:tgtEl>
                                        <p:attrNameLst>
                                          <p:attrName>style.visibility</p:attrName>
                                        </p:attrNameLst>
                                      </p:cBhvr>
                                      <p:to>
                                        <p:strVal val="visible"/>
                                      </p:to>
                                    </p:set>
                                    <p:animEffect filter="fade" transition="in">
                                      <p:cBhvr>
                                        <p:cTn dur="1000"/>
                                        <p:tgtEl>
                                          <p:spTgt spid="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0" name="Google Shape;230;p14"/>
          <p:cNvSpPr txBox="1"/>
          <p:nvPr>
            <p:ph idx="4294967295" type="ctrTitle"/>
          </p:nvPr>
        </p:nvSpPr>
        <p:spPr>
          <a:xfrm>
            <a:off x="7025475" y="165450"/>
            <a:ext cx="1487400" cy="7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solidFill>
                  <a:schemeClr val="accent5"/>
                </a:solidFill>
              </a:rPr>
              <a:t>DATA</a:t>
            </a:r>
            <a:endParaRPr sz="4000">
              <a:solidFill>
                <a:schemeClr val="accent5"/>
              </a:solidFill>
            </a:endParaRPr>
          </a:p>
        </p:txBody>
      </p:sp>
      <p:sp>
        <p:nvSpPr>
          <p:cNvPr id="231" name="Google Shape;231;p14"/>
          <p:cNvSpPr txBox="1"/>
          <p:nvPr>
            <p:ph idx="4294967295" type="subTitle"/>
          </p:nvPr>
        </p:nvSpPr>
        <p:spPr>
          <a:xfrm>
            <a:off x="2405300" y="754725"/>
            <a:ext cx="6143700" cy="1327800"/>
          </a:xfrm>
          <a:prstGeom prst="rect">
            <a:avLst/>
          </a:prstGeom>
        </p:spPr>
        <p:txBody>
          <a:bodyPr anchorCtr="0" anchor="ctr" bIns="91425" lIns="91425" spcFirstLastPara="1" rIns="91425" wrap="square" tIns="91425">
            <a:noAutofit/>
          </a:bodyPr>
          <a:lstStyle/>
          <a:p>
            <a:pPr indent="0" lvl="0" marL="0" rtl="0" algn="r">
              <a:spcBef>
                <a:spcPts val="600"/>
              </a:spcBef>
              <a:spcAft>
                <a:spcPts val="1000"/>
              </a:spcAft>
              <a:buNone/>
            </a:pPr>
            <a:r>
              <a:rPr lang="en"/>
              <a:t>Stock price dataset of </a:t>
            </a:r>
            <a:r>
              <a:rPr lang="en">
                <a:latin typeface="Roboto Condensed"/>
                <a:ea typeface="Roboto Condensed"/>
                <a:cs typeface="Roboto Condensed"/>
                <a:sym typeface="Roboto Condensed"/>
              </a:rPr>
              <a:t>Reliance</a:t>
            </a:r>
            <a:r>
              <a:rPr lang="en"/>
              <a:t> Industries Ltd. from </a:t>
            </a:r>
            <a:r>
              <a:rPr lang="en">
                <a:latin typeface="Roboto Condensed"/>
                <a:ea typeface="Roboto Condensed"/>
                <a:cs typeface="Roboto Condensed"/>
                <a:sym typeface="Roboto Condensed"/>
              </a:rPr>
              <a:t>January 2015</a:t>
            </a:r>
            <a:r>
              <a:rPr lang="en"/>
              <a:t> to </a:t>
            </a:r>
            <a:r>
              <a:rPr lang="en">
                <a:latin typeface="Roboto Condensed"/>
                <a:ea typeface="Roboto Condensed"/>
                <a:cs typeface="Roboto Condensed"/>
                <a:sym typeface="Roboto Condensed"/>
              </a:rPr>
              <a:t>August 2020.</a:t>
            </a:r>
            <a:br>
              <a:rPr lang="en">
                <a:latin typeface="Roboto Condensed"/>
                <a:ea typeface="Roboto Condensed"/>
                <a:cs typeface="Roboto Condensed"/>
                <a:sym typeface="Roboto Condensed"/>
              </a:rPr>
            </a:br>
            <a:r>
              <a:rPr lang="en">
                <a:latin typeface="Roboto Condensed"/>
                <a:ea typeface="Roboto Condensed"/>
                <a:cs typeface="Roboto Condensed"/>
                <a:sym typeface="Roboto Condensed"/>
              </a:rPr>
              <a:t>Source: NSEpy library for Python</a:t>
            </a:r>
            <a:endParaRPr>
              <a:latin typeface="Roboto Condensed"/>
              <a:ea typeface="Roboto Condensed"/>
              <a:cs typeface="Roboto Condensed"/>
              <a:sym typeface="Roboto Condensed"/>
            </a:endParaRPr>
          </a:p>
        </p:txBody>
      </p:sp>
      <p:sp>
        <p:nvSpPr>
          <p:cNvPr id="232" name="Google Shape;232;p14"/>
          <p:cNvSpPr txBox="1"/>
          <p:nvPr>
            <p:ph idx="4294967295" type="body"/>
          </p:nvPr>
        </p:nvSpPr>
        <p:spPr>
          <a:xfrm>
            <a:off x="804300" y="2066250"/>
            <a:ext cx="3025800" cy="1593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1600">
                <a:latin typeface="Roboto Condensed"/>
                <a:ea typeface="Roboto Condensed"/>
                <a:cs typeface="Roboto Condensed"/>
                <a:sym typeface="Roboto Condensed"/>
              </a:rPr>
              <a:t>Features(columns) in the Dataset:</a:t>
            </a:r>
            <a:endParaRPr b="1" sz="1600">
              <a:latin typeface="Roboto Condensed"/>
              <a:ea typeface="Roboto Condensed"/>
              <a:cs typeface="Roboto Condensed"/>
              <a:sym typeface="Roboto Condensed"/>
            </a:endParaRPr>
          </a:p>
          <a:p>
            <a:pPr indent="0" lvl="0" marL="0" rtl="0" algn="l">
              <a:spcBef>
                <a:spcPts val="1000"/>
              </a:spcBef>
              <a:spcAft>
                <a:spcPts val="1000"/>
              </a:spcAft>
              <a:buNone/>
            </a:pPr>
            <a:r>
              <a:rPr lang="en" sz="1600"/>
              <a:t>Date, Symbol, Series, Prev. Close, Open, High, Low, Last, Close, VWAP, Volume, Turnover, Trades, Deliverable Volume, %Deliverable</a:t>
            </a:r>
            <a:endParaRPr sz="1600"/>
          </a:p>
        </p:txBody>
      </p:sp>
      <p:sp>
        <p:nvSpPr>
          <p:cNvPr id="233" name="Google Shape;233;p14"/>
          <p:cNvSpPr txBox="1"/>
          <p:nvPr>
            <p:ph idx="4294967295" type="body"/>
          </p:nvPr>
        </p:nvSpPr>
        <p:spPr>
          <a:xfrm>
            <a:off x="5789775" y="2234925"/>
            <a:ext cx="2607900" cy="11211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1600">
                <a:latin typeface="Roboto Condensed"/>
                <a:ea typeface="Roboto Condensed"/>
                <a:cs typeface="Roboto Condensed"/>
                <a:sym typeface="Roboto Condensed"/>
              </a:rPr>
              <a:t>Extracted Features:</a:t>
            </a:r>
            <a:endParaRPr b="1" sz="1600">
              <a:latin typeface="Roboto Condensed"/>
              <a:ea typeface="Roboto Condensed"/>
              <a:cs typeface="Roboto Condensed"/>
              <a:sym typeface="Roboto Condensed"/>
            </a:endParaRPr>
          </a:p>
          <a:p>
            <a:pPr indent="0" lvl="0" marL="0" rtl="0" algn="l">
              <a:spcBef>
                <a:spcPts val="1000"/>
              </a:spcBef>
              <a:spcAft>
                <a:spcPts val="1000"/>
              </a:spcAft>
              <a:buNone/>
            </a:pPr>
            <a:r>
              <a:rPr lang="en" sz="1600"/>
              <a:t>Date, Open, High, Low, Close </a:t>
            </a:r>
            <a:endParaRPr sz="1600"/>
          </a:p>
        </p:txBody>
      </p:sp>
      <p:sp>
        <p:nvSpPr>
          <p:cNvPr id="234" name="Google Shape;234;p14"/>
          <p:cNvSpPr/>
          <p:nvPr/>
        </p:nvSpPr>
        <p:spPr>
          <a:xfrm>
            <a:off x="4005050" y="2752050"/>
            <a:ext cx="1344600" cy="222000"/>
          </a:xfrm>
          <a:prstGeom prst="rightArrow">
            <a:avLst>
              <a:gd fmla="val 50000" name="adj1"/>
              <a:gd fmla="val 50000" name="adj2"/>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txBox="1"/>
          <p:nvPr>
            <p:ph idx="4294967295" type="body"/>
          </p:nvPr>
        </p:nvSpPr>
        <p:spPr>
          <a:xfrm>
            <a:off x="383900" y="3812250"/>
            <a:ext cx="8241300" cy="8112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2200">
                <a:latin typeface="Roboto Condensed"/>
                <a:ea typeface="Roboto Condensed"/>
                <a:cs typeface="Roboto Condensed"/>
                <a:sym typeface="Roboto Condensed"/>
              </a:rPr>
              <a:t>(Goal) Final feature to predict:</a:t>
            </a:r>
            <a:endParaRPr b="1" sz="2200">
              <a:latin typeface="Roboto Condensed"/>
              <a:ea typeface="Roboto Condensed"/>
              <a:cs typeface="Roboto Condensed"/>
              <a:sym typeface="Roboto Condensed"/>
            </a:endParaRPr>
          </a:p>
          <a:p>
            <a:pPr indent="0" lvl="0" marL="0" rtl="0" algn="ctr">
              <a:spcBef>
                <a:spcPts val="1000"/>
              </a:spcBef>
              <a:spcAft>
                <a:spcPts val="1000"/>
              </a:spcAft>
              <a:buNone/>
            </a:pPr>
            <a:r>
              <a:rPr lang="en" sz="2100"/>
              <a:t>The </a:t>
            </a:r>
            <a:r>
              <a:rPr lang="en" sz="2100">
                <a:latin typeface="Roboto Condensed"/>
                <a:ea typeface="Roboto Condensed"/>
                <a:cs typeface="Roboto Condensed"/>
                <a:sym typeface="Roboto Condensed"/>
              </a:rPr>
              <a:t>closing price </a:t>
            </a:r>
            <a:r>
              <a:rPr lang="en" sz="2100"/>
              <a:t>of the stock </a:t>
            </a:r>
            <a:r>
              <a:rPr lang="en" sz="2100">
                <a:latin typeface="Roboto Condensed"/>
                <a:ea typeface="Roboto Condensed"/>
                <a:cs typeface="Roboto Condensed"/>
                <a:sym typeface="Roboto Condensed"/>
              </a:rPr>
              <a:t>each day</a:t>
            </a:r>
            <a:endParaRPr sz="2100">
              <a:latin typeface="Roboto Condensed"/>
              <a:ea typeface="Roboto Condensed"/>
              <a:cs typeface="Roboto Condensed"/>
              <a:sym typeface="Roboto Condensed"/>
            </a:endParaRPr>
          </a:p>
        </p:txBody>
      </p:sp>
      <p:pic>
        <p:nvPicPr>
          <p:cNvPr id="236" name="Google Shape;236;p14"/>
          <p:cNvPicPr preferRelativeResize="0"/>
          <p:nvPr/>
        </p:nvPicPr>
        <p:blipFill rotWithShape="1">
          <a:blip r:embed="rId3">
            <a:alphaModFix/>
          </a:blip>
          <a:srcRect b="14799" l="13980" r="11297" t="13603"/>
          <a:stretch/>
        </p:blipFill>
        <p:spPr>
          <a:xfrm>
            <a:off x="191649" y="407225"/>
            <a:ext cx="2722775" cy="146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15"/>
          <p:cNvSpPr txBox="1"/>
          <p:nvPr>
            <p:ph idx="4294967295" type="ctrTitle"/>
          </p:nvPr>
        </p:nvSpPr>
        <p:spPr>
          <a:xfrm>
            <a:off x="7445600" y="76200"/>
            <a:ext cx="1487400" cy="78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solidFill>
                  <a:schemeClr val="accent5"/>
                </a:solidFill>
              </a:rPr>
              <a:t>DATA</a:t>
            </a:r>
            <a:endParaRPr sz="4000">
              <a:solidFill>
                <a:schemeClr val="accent5"/>
              </a:solidFill>
            </a:endParaRPr>
          </a:p>
        </p:txBody>
      </p:sp>
      <p:pic>
        <p:nvPicPr>
          <p:cNvPr id="243" name="Google Shape;243;p15"/>
          <p:cNvPicPr preferRelativeResize="0"/>
          <p:nvPr/>
        </p:nvPicPr>
        <p:blipFill>
          <a:blip r:embed="rId3">
            <a:alphaModFix/>
          </a:blip>
          <a:stretch>
            <a:fillRect/>
          </a:stretch>
        </p:blipFill>
        <p:spPr>
          <a:xfrm>
            <a:off x="-488428" y="76200"/>
            <a:ext cx="9217377" cy="5184774"/>
          </a:xfrm>
          <a:prstGeom prst="rect">
            <a:avLst/>
          </a:prstGeom>
          <a:noFill/>
          <a:ln>
            <a:noFill/>
          </a:ln>
        </p:spPr>
      </p:pic>
      <p:sp>
        <p:nvSpPr>
          <p:cNvPr id="244" name="Google Shape;244;p15"/>
          <p:cNvSpPr txBox="1"/>
          <p:nvPr/>
        </p:nvSpPr>
        <p:spPr>
          <a:xfrm rot="-5400000">
            <a:off x="-245850" y="1544825"/>
            <a:ext cx="9702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(Closing)</a:t>
            </a:r>
            <a:endParaRPr b="1">
              <a:latin typeface="Roboto Condensed"/>
              <a:ea typeface="Roboto Condensed"/>
              <a:cs typeface="Roboto Condensed"/>
              <a:sym typeface="Roboto Condensed"/>
            </a:endParaRPr>
          </a:p>
        </p:txBody>
      </p:sp>
      <p:cxnSp>
        <p:nvCxnSpPr>
          <p:cNvPr id="245" name="Google Shape;245;p15"/>
          <p:cNvCxnSpPr/>
          <p:nvPr/>
        </p:nvCxnSpPr>
        <p:spPr>
          <a:xfrm>
            <a:off x="6153600" y="728188"/>
            <a:ext cx="13200" cy="3880800"/>
          </a:xfrm>
          <a:prstGeom prst="straightConnector1">
            <a:avLst/>
          </a:prstGeom>
          <a:noFill/>
          <a:ln cap="flat" cmpd="sng" w="9525">
            <a:solidFill>
              <a:schemeClr val="dk2"/>
            </a:solidFill>
            <a:prstDash val="solid"/>
            <a:round/>
            <a:headEnd len="med" w="med" type="none"/>
            <a:tailEnd len="med" w="med" type="none"/>
          </a:ln>
        </p:spPr>
      </p:cxnSp>
      <p:cxnSp>
        <p:nvCxnSpPr>
          <p:cNvPr id="246" name="Google Shape;246;p15"/>
          <p:cNvCxnSpPr/>
          <p:nvPr/>
        </p:nvCxnSpPr>
        <p:spPr>
          <a:xfrm rot="10800000">
            <a:off x="4864450" y="1515150"/>
            <a:ext cx="1196100" cy="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15"/>
          <p:cNvCxnSpPr/>
          <p:nvPr/>
        </p:nvCxnSpPr>
        <p:spPr>
          <a:xfrm>
            <a:off x="6060550" y="1515150"/>
            <a:ext cx="884400" cy="7200"/>
          </a:xfrm>
          <a:prstGeom prst="straightConnector1">
            <a:avLst/>
          </a:prstGeom>
          <a:noFill/>
          <a:ln cap="flat" cmpd="sng" w="9525">
            <a:solidFill>
              <a:schemeClr val="dk2"/>
            </a:solidFill>
            <a:prstDash val="solid"/>
            <a:round/>
            <a:headEnd len="med" w="med" type="none"/>
            <a:tailEnd len="med" w="med" type="triangle"/>
          </a:ln>
        </p:spPr>
      </p:cxnSp>
      <p:sp>
        <p:nvSpPr>
          <p:cNvPr id="248" name="Google Shape;248;p15"/>
          <p:cNvSpPr txBox="1"/>
          <p:nvPr/>
        </p:nvSpPr>
        <p:spPr>
          <a:xfrm>
            <a:off x="4806400" y="1122625"/>
            <a:ext cx="1196100" cy="10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Training Data</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Size: 1121 (80%)</a:t>
            </a:r>
            <a:endParaRPr b="1">
              <a:latin typeface="Roboto Condensed"/>
              <a:ea typeface="Roboto Condensed"/>
              <a:cs typeface="Roboto Condensed"/>
              <a:sym typeface="Roboto Condensed"/>
            </a:endParaRPr>
          </a:p>
        </p:txBody>
      </p:sp>
      <p:sp>
        <p:nvSpPr>
          <p:cNvPr id="249" name="Google Shape;249;p15"/>
          <p:cNvSpPr txBox="1"/>
          <p:nvPr/>
        </p:nvSpPr>
        <p:spPr>
          <a:xfrm>
            <a:off x="6183650" y="1122625"/>
            <a:ext cx="1262100" cy="9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Test Data</a:t>
            </a:r>
            <a:endParaRPr b="1">
              <a:latin typeface="Roboto Condensed"/>
              <a:ea typeface="Roboto Condensed"/>
              <a:cs typeface="Roboto Condensed"/>
              <a:sym typeface="Roboto Condensed"/>
            </a:endParaRPr>
          </a:p>
          <a:p>
            <a:pPr indent="0" lvl="0" marL="0" rtl="0" algn="l">
              <a:spcBef>
                <a:spcPts val="0"/>
              </a:spcBef>
              <a:spcAft>
                <a:spcPts val="0"/>
              </a:spcAft>
              <a:buNone/>
            </a:pPr>
            <a:r>
              <a:t/>
            </a:r>
            <a:endParaRPr b="1">
              <a:latin typeface="Roboto Condensed"/>
              <a:ea typeface="Roboto Condensed"/>
              <a:cs typeface="Roboto Condensed"/>
              <a:sym typeface="Roboto Condensed"/>
            </a:endParaRPr>
          </a:p>
          <a:p>
            <a:pPr indent="0" lvl="0" marL="0" rtl="0" algn="l">
              <a:spcBef>
                <a:spcPts val="0"/>
              </a:spcBef>
              <a:spcAft>
                <a:spcPts val="0"/>
              </a:spcAft>
              <a:buNone/>
            </a:pPr>
            <a:r>
              <a:rPr b="1" lang="en">
                <a:latin typeface="Roboto Condensed"/>
                <a:ea typeface="Roboto Condensed"/>
                <a:cs typeface="Roboto Condensed"/>
                <a:sym typeface="Roboto Condensed"/>
              </a:rPr>
              <a:t>Size: 280 (20%)</a:t>
            </a:r>
            <a:endParaRPr b="1">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5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6"/>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GENERATING INPUT FEATURES</a:t>
            </a:r>
            <a:endParaRPr/>
          </a:p>
        </p:txBody>
      </p:sp>
      <p:sp>
        <p:nvSpPr>
          <p:cNvPr id="255" name="Google Shape;255;p1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16"/>
          <p:cNvSpPr txBox="1"/>
          <p:nvPr/>
        </p:nvSpPr>
        <p:spPr>
          <a:xfrm>
            <a:off x="451900" y="1422100"/>
            <a:ext cx="8200200" cy="10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Roboto Condensed Light"/>
                <a:ea typeface="Roboto Condensed Light"/>
                <a:cs typeface="Roboto Condensed Light"/>
                <a:sym typeface="Roboto Condensed Light"/>
              </a:rPr>
              <a:t>A common input taken for training ML models for stock prediction is - </a:t>
            </a:r>
            <a:br>
              <a:rPr lang="en" sz="2300">
                <a:latin typeface="Roboto Condensed Light"/>
                <a:ea typeface="Roboto Condensed Light"/>
                <a:cs typeface="Roboto Condensed Light"/>
                <a:sym typeface="Roboto Condensed Light"/>
              </a:rPr>
            </a:br>
            <a:r>
              <a:rPr lang="en" sz="2300">
                <a:latin typeface="Roboto Condensed Light"/>
                <a:ea typeface="Roboto Condensed Light"/>
                <a:cs typeface="Roboto Condensed Light"/>
                <a:sym typeface="Roboto Condensed Light"/>
              </a:rPr>
              <a:t>Sequence of close prices of past </a:t>
            </a:r>
            <a:r>
              <a:rPr lang="en" sz="2300">
                <a:latin typeface="Roboto Condensed"/>
                <a:ea typeface="Roboto Condensed"/>
                <a:cs typeface="Roboto Condensed"/>
                <a:sym typeface="Roboto Condensed"/>
              </a:rPr>
              <a:t>K</a:t>
            </a:r>
            <a:r>
              <a:rPr lang="en" sz="2300">
                <a:latin typeface="Roboto Condensed Light"/>
                <a:ea typeface="Roboto Condensed Light"/>
                <a:cs typeface="Roboto Condensed Light"/>
                <a:sym typeface="Roboto Condensed Light"/>
              </a:rPr>
              <a:t> days</a:t>
            </a:r>
            <a:endParaRPr sz="2300">
              <a:latin typeface="Roboto Condensed Light"/>
              <a:ea typeface="Roboto Condensed Light"/>
              <a:cs typeface="Roboto Condensed Light"/>
              <a:sym typeface="Roboto Condensed Light"/>
            </a:endParaRPr>
          </a:p>
        </p:txBody>
      </p:sp>
      <p:sp>
        <p:nvSpPr>
          <p:cNvPr id="257" name="Google Shape;257;p16"/>
          <p:cNvSpPr txBox="1"/>
          <p:nvPr/>
        </p:nvSpPr>
        <p:spPr>
          <a:xfrm>
            <a:off x="1581600" y="2870775"/>
            <a:ext cx="5356200" cy="1541700"/>
          </a:xfrm>
          <a:prstGeom prst="rect">
            <a:avLst/>
          </a:prstGeom>
          <a:solidFill>
            <a:srgbClr val="F3F3F3"/>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600">
                <a:latin typeface="Roboto Condensed"/>
                <a:ea typeface="Roboto Condensed"/>
                <a:cs typeface="Roboto Condensed"/>
                <a:sym typeface="Roboto Condensed"/>
              </a:rPr>
              <a:t>Y</a:t>
            </a:r>
            <a:r>
              <a:rPr baseline="30000" lang="en" sz="2600">
                <a:latin typeface="Roboto Condensed"/>
                <a:ea typeface="Roboto Condensed"/>
                <a:cs typeface="Roboto Condensed"/>
                <a:sym typeface="Roboto Condensed"/>
              </a:rPr>
              <a:t>n</a:t>
            </a:r>
            <a:r>
              <a:rPr lang="en" sz="2600">
                <a:latin typeface="Roboto Condensed"/>
                <a:ea typeface="Roboto Condensed"/>
                <a:cs typeface="Roboto Condensed"/>
                <a:sym typeface="Roboto Condensed"/>
              </a:rPr>
              <a:t> = p</a:t>
            </a:r>
            <a:r>
              <a:rPr baseline="30000" lang="en" sz="2600">
                <a:latin typeface="Roboto Condensed"/>
                <a:ea typeface="Roboto Condensed"/>
                <a:cs typeface="Roboto Condensed"/>
                <a:sym typeface="Roboto Condensed"/>
              </a:rPr>
              <a:t>n</a:t>
            </a:r>
            <a:endParaRPr sz="2600">
              <a:latin typeface="Roboto Condensed"/>
              <a:ea typeface="Roboto Condensed"/>
              <a:cs typeface="Roboto Condensed"/>
              <a:sym typeface="Roboto Condensed"/>
            </a:endParaRPr>
          </a:p>
          <a:p>
            <a:pPr indent="0" lvl="0" marL="0" rtl="0" algn="l">
              <a:lnSpc>
                <a:spcPct val="115000"/>
              </a:lnSpc>
              <a:spcBef>
                <a:spcPts val="0"/>
              </a:spcBef>
              <a:spcAft>
                <a:spcPts val="0"/>
              </a:spcAft>
              <a:buNone/>
            </a:pPr>
            <a:r>
              <a:rPr lang="en" sz="2600">
                <a:latin typeface="Roboto Condensed"/>
                <a:ea typeface="Roboto Condensed"/>
                <a:cs typeface="Roboto Condensed"/>
                <a:sym typeface="Roboto Condensed"/>
              </a:rPr>
              <a:t>X</a:t>
            </a:r>
            <a:r>
              <a:rPr baseline="30000" lang="en" sz="2600">
                <a:latin typeface="Roboto Condensed"/>
                <a:ea typeface="Roboto Condensed"/>
                <a:cs typeface="Roboto Condensed"/>
                <a:sym typeface="Roboto Condensed"/>
              </a:rPr>
              <a:t>n</a:t>
            </a:r>
            <a:r>
              <a:rPr lang="en" sz="2600">
                <a:latin typeface="Roboto Condensed"/>
                <a:ea typeface="Roboto Condensed"/>
                <a:cs typeface="Roboto Condensed"/>
                <a:sym typeface="Roboto Condensed"/>
              </a:rPr>
              <a:t> = [p</a:t>
            </a:r>
            <a:r>
              <a:rPr baseline="30000" lang="en" sz="2600">
                <a:latin typeface="Roboto Condensed"/>
                <a:ea typeface="Roboto Condensed"/>
                <a:cs typeface="Roboto Condensed"/>
                <a:sym typeface="Roboto Condensed"/>
              </a:rPr>
              <a:t>n-K</a:t>
            </a:r>
            <a:r>
              <a:rPr lang="en" sz="2600">
                <a:latin typeface="Roboto Condensed"/>
                <a:ea typeface="Roboto Condensed"/>
                <a:cs typeface="Roboto Condensed"/>
                <a:sym typeface="Roboto Condensed"/>
              </a:rPr>
              <a:t>, p</a:t>
            </a:r>
            <a:r>
              <a:rPr baseline="30000" lang="en" sz="2600">
                <a:latin typeface="Roboto Condensed"/>
                <a:ea typeface="Roboto Condensed"/>
                <a:cs typeface="Roboto Condensed"/>
                <a:sym typeface="Roboto Condensed"/>
              </a:rPr>
              <a:t>n-K+1</a:t>
            </a:r>
            <a:r>
              <a:rPr lang="en" sz="2600">
                <a:latin typeface="Roboto Condensed"/>
                <a:ea typeface="Roboto Condensed"/>
                <a:cs typeface="Roboto Condensed"/>
                <a:sym typeface="Roboto Condensed"/>
              </a:rPr>
              <a:t>, … , p</a:t>
            </a:r>
            <a:r>
              <a:rPr baseline="30000" lang="en" sz="2600">
                <a:latin typeface="Roboto Condensed"/>
                <a:ea typeface="Roboto Condensed"/>
                <a:cs typeface="Roboto Condensed"/>
                <a:sym typeface="Roboto Condensed"/>
              </a:rPr>
              <a:t>n-2</a:t>
            </a:r>
            <a:r>
              <a:rPr lang="en" sz="2600">
                <a:latin typeface="Roboto Condensed"/>
                <a:ea typeface="Roboto Condensed"/>
                <a:cs typeface="Roboto Condensed"/>
                <a:sym typeface="Roboto Condensed"/>
              </a:rPr>
              <a:t>, p</a:t>
            </a:r>
            <a:r>
              <a:rPr baseline="30000" lang="en" sz="2600">
                <a:latin typeface="Roboto Condensed"/>
                <a:ea typeface="Roboto Condensed"/>
                <a:cs typeface="Roboto Condensed"/>
                <a:sym typeface="Roboto Condensed"/>
              </a:rPr>
              <a:t>n-1</a:t>
            </a:r>
            <a:r>
              <a:rPr lang="en" sz="2600">
                <a:latin typeface="Roboto Condensed"/>
                <a:ea typeface="Roboto Condensed"/>
                <a:cs typeface="Roboto Condensed"/>
                <a:sym typeface="Roboto Condensed"/>
              </a:rPr>
              <a:t>]</a:t>
            </a:r>
            <a:r>
              <a:rPr baseline="30000" lang="en" sz="2600">
                <a:latin typeface="Roboto Condensed"/>
                <a:ea typeface="Roboto Condensed"/>
                <a:cs typeface="Roboto Condensed"/>
                <a:sym typeface="Roboto Condensed"/>
              </a:rPr>
              <a:t>T</a:t>
            </a:r>
            <a:br>
              <a:rPr lang="en" sz="2600">
                <a:latin typeface="Roboto Condensed"/>
                <a:ea typeface="Roboto Condensed"/>
                <a:cs typeface="Roboto Condensed"/>
                <a:sym typeface="Roboto Condensed"/>
              </a:rPr>
            </a:br>
            <a:r>
              <a:rPr lang="en" sz="2600">
                <a:latin typeface="Roboto Condensed Light"/>
                <a:ea typeface="Roboto Condensed Light"/>
                <a:cs typeface="Roboto Condensed Light"/>
                <a:sym typeface="Roboto Condensed Light"/>
              </a:rPr>
              <a:t>p</a:t>
            </a:r>
            <a:r>
              <a:rPr baseline="30000" lang="en" sz="2600">
                <a:latin typeface="Roboto Condensed Light"/>
                <a:ea typeface="Roboto Condensed Light"/>
                <a:cs typeface="Roboto Condensed Light"/>
                <a:sym typeface="Roboto Condensed Light"/>
              </a:rPr>
              <a:t>n</a:t>
            </a:r>
            <a:r>
              <a:rPr lang="en" sz="2600">
                <a:latin typeface="Roboto Condensed Light"/>
                <a:ea typeface="Roboto Condensed Light"/>
                <a:cs typeface="Roboto Condensed Light"/>
                <a:sym typeface="Roboto Condensed Light"/>
              </a:rPr>
              <a:t> is closing price of RIL on n</a:t>
            </a:r>
            <a:r>
              <a:rPr baseline="30000" lang="en" sz="2600">
                <a:latin typeface="Roboto Condensed Light"/>
                <a:ea typeface="Roboto Condensed Light"/>
                <a:cs typeface="Roboto Condensed Light"/>
                <a:sym typeface="Roboto Condensed Light"/>
              </a:rPr>
              <a:t>th</a:t>
            </a:r>
            <a:r>
              <a:rPr lang="en" sz="2600">
                <a:latin typeface="Roboto Condensed Light"/>
                <a:ea typeface="Roboto Condensed Light"/>
                <a:cs typeface="Roboto Condensed Light"/>
                <a:sym typeface="Roboto Condensed Light"/>
              </a:rPr>
              <a:t> day</a:t>
            </a:r>
            <a:endParaRPr sz="2600">
              <a:latin typeface="Roboto Condensed Light"/>
              <a:ea typeface="Roboto Condensed Light"/>
              <a:cs typeface="Roboto Condensed Light"/>
              <a:sym typeface="Roboto Condensed Light"/>
            </a:endParaRPr>
          </a:p>
        </p:txBody>
      </p:sp>
      <p:grpSp>
        <p:nvGrpSpPr>
          <p:cNvPr id="258" name="Google Shape;258;p16"/>
          <p:cNvGrpSpPr/>
          <p:nvPr/>
        </p:nvGrpSpPr>
        <p:grpSpPr>
          <a:xfrm flipH="1">
            <a:off x="1312262" y="2642166"/>
            <a:ext cx="345545" cy="333016"/>
            <a:chOff x="2594050" y="1631825"/>
            <a:chExt cx="439625" cy="439625"/>
          </a:xfrm>
        </p:grpSpPr>
        <p:sp>
          <p:nvSpPr>
            <p:cNvPr id="259" name="Google Shape;259;p1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7"/>
          <p:cNvSpPr txBox="1"/>
          <p:nvPr>
            <p:ph type="ctrTitle"/>
          </p:nvPr>
        </p:nvSpPr>
        <p:spPr>
          <a:xfrm>
            <a:off x="311125" y="2871148"/>
            <a:ext cx="4094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LSTM Model</a:t>
            </a:r>
            <a:endParaRPr/>
          </a:p>
        </p:txBody>
      </p:sp>
      <p:sp>
        <p:nvSpPr>
          <p:cNvPr id="268" name="Google Shape;268;p17"/>
          <p:cNvSpPr txBox="1"/>
          <p:nvPr>
            <p:ph idx="1" type="subTitle"/>
          </p:nvPr>
        </p:nvSpPr>
        <p:spPr>
          <a:xfrm>
            <a:off x="311125" y="3975450"/>
            <a:ext cx="4927800" cy="784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900"/>
              <a:t>Long Short-Term Memory</a:t>
            </a:r>
            <a:r>
              <a:rPr lang="en" sz="1900"/>
              <a:t> based predictions</a:t>
            </a:r>
            <a:endParaRPr sz="1900"/>
          </a:p>
        </p:txBody>
      </p:sp>
      <p:sp>
        <p:nvSpPr>
          <p:cNvPr id="269" name="Google Shape;269;p1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17"/>
          <p:cNvSpPr txBox="1"/>
          <p:nvPr/>
        </p:nvSpPr>
        <p:spPr>
          <a:xfrm>
            <a:off x="311125" y="0"/>
            <a:ext cx="21816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2000">
                <a:solidFill>
                  <a:srgbClr val="3F5378"/>
                </a:solidFill>
                <a:latin typeface="Roboto Condensed"/>
                <a:ea typeface="Roboto Condensed"/>
                <a:cs typeface="Roboto Condensed"/>
                <a:sym typeface="Roboto Condensed"/>
              </a:rPr>
              <a:t>1</a:t>
            </a:r>
            <a:endParaRPr b="1" sz="3000">
              <a:solidFill>
                <a:srgbClr val="3F5378"/>
              </a:solidFill>
              <a:latin typeface="Roboto Condensed"/>
              <a:ea typeface="Roboto Condensed"/>
              <a:cs typeface="Roboto Condensed"/>
              <a:sym typeface="Roboto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8"/>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Quick brief about LSTM</a:t>
            </a:r>
            <a:endParaRPr/>
          </a:p>
        </p:txBody>
      </p:sp>
      <p:sp>
        <p:nvSpPr>
          <p:cNvPr id="276" name="Google Shape;276;p1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7" name="Google Shape;277;p18"/>
          <p:cNvPicPr preferRelativeResize="0"/>
          <p:nvPr/>
        </p:nvPicPr>
        <p:blipFill>
          <a:blip r:embed="rId3">
            <a:alphaModFix/>
          </a:blip>
          <a:stretch>
            <a:fillRect/>
          </a:stretch>
        </p:blipFill>
        <p:spPr>
          <a:xfrm>
            <a:off x="2554945" y="1389149"/>
            <a:ext cx="6817654" cy="3032437"/>
          </a:xfrm>
          <a:prstGeom prst="rect">
            <a:avLst/>
          </a:prstGeom>
          <a:noFill/>
          <a:ln>
            <a:noFill/>
          </a:ln>
        </p:spPr>
      </p:pic>
      <p:sp>
        <p:nvSpPr>
          <p:cNvPr id="278" name="Google Shape;278;p18"/>
          <p:cNvSpPr txBox="1"/>
          <p:nvPr>
            <p:ph idx="1" type="body"/>
          </p:nvPr>
        </p:nvSpPr>
        <p:spPr>
          <a:xfrm>
            <a:off x="0" y="4827900"/>
            <a:ext cx="6974100" cy="315600"/>
          </a:xfrm>
          <a:prstGeom prst="rect">
            <a:avLst/>
          </a:prstGeom>
        </p:spPr>
        <p:txBody>
          <a:bodyPr anchorCtr="0" anchor="ctr" bIns="91425" lIns="91425" spcFirstLastPara="1" rIns="91425" wrap="square" tIns="91425">
            <a:noAutofit/>
          </a:bodyPr>
          <a:lstStyle/>
          <a:p>
            <a:pPr indent="0" lvl="0" marL="0" rtl="0" algn="l">
              <a:spcBef>
                <a:spcPts val="600"/>
              </a:spcBef>
              <a:spcAft>
                <a:spcPts val="1000"/>
              </a:spcAft>
              <a:buNone/>
            </a:pPr>
            <a:r>
              <a:rPr lang="en" sz="1100"/>
              <a:t>Image Courtesy - </a:t>
            </a:r>
            <a:r>
              <a:rPr lang="en" sz="1100"/>
              <a:t>François Deloche, via Wikimedia Commons, Wikipedia</a:t>
            </a:r>
            <a:endParaRPr sz="1100"/>
          </a:p>
        </p:txBody>
      </p:sp>
      <p:pic>
        <p:nvPicPr>
          <p:cNvPr id="279" name="Google Shape;279;p18"/>
          <p:cNvPicPr preferRelativeResize="0"/>
          <p:nvPr/>
        </p:nvPicPr>
        <p:blipFill>
          <a:blip r:embed="rId4">
            <a:alphaModFix/>
          </a:blip>
          <a:stretch>
            <a:fillRect/>
          </a:stretch>
        </p:blipFill>
        <p:spPr>
          <a:xfrm>
            <a:off x="76975" y="2219727"/>
            <a:ext cx="2775925" cy="1717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9"/>
          <p:cNvSpPr txBox="1"/>
          <p:nvPr>
            <p:ph idx="1" type="body"/>
          </p:nvPr>
        </p:nvSpPr>
        <p:spPr>
          <a:xfrm>
            <a:off x="548400" y="1401088"/>
            <a:ext cx="8047200" cy="31455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Font typeface="Roboto Condensed"/>
              <a:buChar char="▰"/>
            </a:pPr>
            <a:r>
              <a:rPr lang="en">
                <a:latin typeface="Roboto Condensed"/>
                <a:ea typeface="Roboto Condensed"/>
                <a:cs typeface="Roboto Condensed"/>
                <a:sym typeface="Roboto Condensed"/>
              </a:rPr>
              <a:t>Train/Test Split: </a:t>
            </a:r>
            <a:r>
              <a:rPr lang="en" sz="2200"/>
              <a:t>(80% - Train Set and 20% - Test Set)</a:t>
            </a:r>
            <a:br>
              <a:rPr lang="en" sz="2200"/>
            </a:br>
            <a:endParaRPr sz="1200"/>
          </a:p>
          <a:p>
            <a:pPr indent="-381000" lvl="0" marL="457200" rtl="0" algn="l">
              <a:spcBef>
                <a:spcPts val="1000"/>
              </a:spcBef>
              <a:spcAft>
                <a:spcPts val="0"/>
              </a:spcAft>
              <a:buSzPts val="2400"/>
              <a:buChar char="▰"/>
            </a:pPr>
            <a:r>
              <a:rPr lang="en">
                <a:latin typeface="Roboto Condensed"/>
                <a:ea typeface="Roboto Condensed"/>
                <a:cs typeface="Roboto Condensed"/>
                <a:sym typeface="Roboto Condensed"/>
              </a:rPr>
              <a:t>Parameters: </a:t>
            </a:r>
            <a:r>
              <a:rPr lang="en"/>
              <a:t>Size of input features (</a:t>
            </a:r>
            <a:r>
              <a:rPr lang="en">
                <a:latin typeface="Roboto Condensed"/>
                <a:ea typeface="Roboto Condensed"/>
                <a:cs typeface="Roboto Condensed"/>
                <a:sym typeface="Roboto Condensed"/>
              </a:rPr>
              <a:t>K</a:t>
            </a:r>
            <a:r>
              <a:rPr lang="en"/>
              <a:t>) - 64</a:t>
            </a:r>
            <a:endParaRPr/>
          </a:p>
          <a:p>
            <a:pPr indent="0" lvl="0" marL="0" rtl="0" algn="l">
              <a:spcBef>
                <a:spcPts val="1000"/>
              </a:spcBef>
              <a:spcAft>
                <a:spcPts val="0"/>
              </a:spcAft>
              <a:buNone/>
            </a:pPr>
            <a:r>
              <a:t/>
            </a:r>
            <a:endParaRPr sz="200"/>
          </a:p>
          <a:p>
            <a:pPr indent="-381000" lvl="0" marL="457200" rtl="0" algn="l">
              <a:spcBef>
                <a:spcPts val="1000"/>
              </a:spcBef>
              <a:spcAft>
                <a:spcPts val="1000"/>
              </a:spcAft>
              <a:buSzPts val="2400"/>
              <a:buFont typeface="Roboto Condensed"/>
              <a:buChar char="▰"/>
            </a:pPr>
            <a:r>
              <a:rPr lang="en">
                <a:latin typeface="Roboto Condensed"/>
                <a:ea typeface="Roboto Condensed"/>
                <a:cs typeface="Roboto Condensed"/>
                <a:sym typeface="Roboto Condensed"/>
              </a:rPr>
              <a:t>Normalization: </a:t>
            </a:r>
            <a:r>
              <a:rPr lang="en" sz="2200"/>
              <a:t>(Standard Scaler i.e. 𝑥</a:t>
            </a:r>
            <a:r>
              <a:rPr baseline="-25000" lang="en" sz="2200"/>
              <a:t>scaled</a:t>
            </a:r>
            <a:r>
              <a:rPr lang="en" sz="2200"/>
              <a:t> = (𝑥 - 𝜇)/𝜎 ∀ 𝑥)</a:t>
            </a:r>
            <a:endParaRPr sz="2200">
              <a:latin typeface="Roboto Condensed"/>
              <a:ea typeface="Roboto Condensed"/>
              <a:cs typeface="Roboto Condensed"/>
              <a:sym typeface="Roboto Condensed"/>
            </a:endParaRPr>
          </a:p>
        </p:txBody>
      </p:sp>
      <p:sp>
        <p:nvSpPr>
          <p:cNvPr id="285" name="Google Shape;285;p1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19"/>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PREPROCESSING</a:t>
            </a:r>
            <a:endParaRPr/>
          </a:p>
        </p:txBody>
      </p:sp>
      <p:grpSp>
        <p:nvGrpSpPr>
          <p:cNvPr id="287" name="Google Shape;287;p19"/>
          <p:cNvGrpSpPr/>
          <p:nvPr/>
        </p:nvGrpSpPr>
        <p:grpSpPr>
          <a:xfrm>
            <a:off x="312466" y="587260"/>
            <a:ext cx="309022" cy="376837"/>
            <a:chOff x="596350" y="929175"/>
            <a:chExt cx="407950" cy="497475"/>
          </a:xfrm>
        </p:grpSpPr>
        <p:sp>
          <p:nvSpPr>
            <p:cNvPr id="288" name="Google Shape;288;p19"/>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9"/>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9"/>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9"/>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9"/>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9"/>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